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61"/>
  </p:notesMasterIdLst>
  <p:handoutMasterIdLst>
    <p:handoutMasterId r:id="rId62"/>
  </p:handoutMasterIdLst>
  <p:sldIdLst>
    <p:sldId id="267" r:id="rId2"/>
    <p:sldId id="269" r:id="rId3"/>
    <p:sldId id="292" r:id="rId4"/>
    <p:sldId id="373" r:id="rId5"/>
    <p:sldId id="374" r:id="rId6"/>
    <p:sldId id="332" r:id="rId7"/>
    <p:sldId id="333" r:id="rId8"/>
    <p:sldId id="334" r:id="rId9"/>
    <p:sldId id="335" r:id="rId10"/>
    <p:sldId id="336" r:id="rId11"/>
    <p:sldId id="337" r:id="rId12"/>
    <p:sldId id="338" r:id="rId13"/>
    <p:sldId id="339" r:id="rId14"/>
    <p:sldId id="340" r:id="rId15"/>
    <p:sldId id="341" r:id="rId16"/>
    <p:sldId id="342" r:id="rId17"/>
    <p:sldId id="343" r:id="rId18"/>
    <p:sldId id="344" r:id="rId19"/>
    <p:sldId id="345" r:id="rId20"/>
    <p:sldId id="346" r:id="rId21"/>
    <p:sldId id="349" r:id="rId22"/>
    <p:sldId id="352" r:id="rId23"/>
    <p:sldId id="351" r:id="rId24"/>
    <p:sldId id="347" r:id="rId25"/>
    <p:sldId id="353" r:id="rId26"/>
    <p:sldId id="348" r:id="rId27"/>
    <p:sldId id="319"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293"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A4D6E-B32F-4F85-9737-1CFF7EC24B5F}">
          <p14:sldIdLst>
            <p14:sldId id="267"/>
            <p14:sldId id="269"/>
            <p14:sldId id="292"/>
            <p14:sldId id="373"/>
            <p14:sldId id="374"/>
            <p14:sldId id="332"/>
            <p14:sldId id="333"/>
            <p14:sldId id="334"/>
            <p14:sldId id="335"/>
            <p14:sldId id="336"/>
            <p14:sldId id="337"/>
            <p14:sldId id="338"/>
            <p14:sldId id="339"/>
            <p14:sldId id="340"/>
            <p14:sldId id="341"/>
            <p14:sldId id="342"/>
            <p14:sldId id="343"/>
            <p14:sldId id="344"/>
            <p14:sldId id="345"/>
            <p14:sldId id="346"/>
            <p14:sldId id="349"/>
            <p14:sldId id="352"/>
            <p14:sldId id="351"/>
            <p14:sldId id="347"/>
            <p14:sldId id="353"/>
            <p14:sldId id="348"/>
            <p14:sldId id="319"/>
            <p14:sldId id="320"/>
            <p14:sldId id="321"/>
            <p14:sldId id="322"/>
            <p14:sldId id="323"/>
            <p14:sldId id="324"/>
            <p14:sldId id="325"/>
            <p14:sldId id="326"/>
            <p14:sldId id="327"/>
            <p14:sldId id="328"/>
            <p14:sldId id="329"/>
            <p14:sldId id="330"/>
            <p14:sldId id="331"/>
            <p14:sldId id="293"/>
          </p14:sldIdLst>
        </p14:section>
        <p14:section name="Docker Analogy" id="{EABC066B-5259-47C6-8566-E682ABA9396B}">
          <p14:sldIdLst>
            <p14:sldId id="354"/>
            <p14:sldId id="355"/>
            <p14:sldId id="356"/>
            <p14:sldId id="357"/>
            <p14:sldId id="358"/>
            <p14:sldId id="359"/>
            <p14:sldId id="360"/>
            <p14:sldId id="361"/>
            <p14:sldId id="362"/>
            <p14:sldId id="363"/>
            <p14:sldId id="364"/>
            <p14:sldId id="365"/>
            <p14:sldId id="366"/>
          </p14:sldIdLst>
        </p14:section>
        <p14:section name="Docker 101" id="{88BE0F1B-79A4-4680-A338-B27188E66517}">
          <p14:sldIdLst>
            <p14:sldId id="367"/>
            <p14:sldId id="368"/>
            <p14:sldId id="369"/>
            <p14:sldId id="370"/>
            <p14:sldId id="371"/>
            <p14:sldId id="3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67073" autoAdjust="0"/>
  </p:normalViewPr>
  <p:slideViewPr>
    <p:cSldViewPr snapToGrid="0">
      <p:cViewPr varScale="1">
        <p:scale>
          <a:sx n="40" d="100"/>
          <a:sy n="40" d="100"/>
        </p:scale>
        <p:origin x="1572" y="45"/>
      </p:cViewPr>
      <p:guideLst/>
    </p:cSldViewPr>
  </p:slideViewPr>
  <p:notesTextViewPr>
    <p:cViewPr>
      <p:scale>
        <a:sx n="1" d="1"/>
        <a:sy n="1" d="1"/>
      </p:scale>
      <p:origin x="0" y="0"/>
    </p:cViewPr>
  </p:notesTextViewPr>
  <p:notesViewPr>
    <p:cSldViewPr snapToGrid="0">
      <p:cViewPr varScale="1">
        <p:scale>
          <a:sx n="46" d="100"/>
          <a:sy n="46" d="100"/>
        </p:scale>
        <p:origin x="1944" y="3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462E3-92E7-4127-91F3-26770C39284F}" type="doc">
      <dgm:prSet loTypeId="urn:microsoft.com/office/officeart/2005/8/layout/architecture" loCatId="officeonline" qsTypeId="urn:microsoft.com/office/officeart/2005/8/quickstyle/simple1" qsCatId="simple" csTypeId="urn:microsoft.com/office/officeart/2005/8/colors/colorful1#4" csCatId="colorful" phldr="0"/>
      <dgm:spPr/>
      <dgm:t>
        <a:bodyPr/>
        <a:lstStyle/>
        <a:p>
          <a:endParaRPr lang="en-US"/>
        </a:p>
      </dgm:t>
    </dgm:pt>
    <dgm:pt modelId="{6019A26C-7928-455F-98AA-81579A4509FC}">
      <dgm:prSet phldrT="[Text]" phldr="1"/>
      <dgm:spPr/>
      <dgm:t>
        <a:bodyPr/>
        <a:lstStyle/>
        <a:p>
          <a:endParaRPr lang="en-US" dirty="0">
            <a:noFill/>
          </a:endParaRPr>
        </a:p>
      </dgm:t>
    </dgm:pt>
    <dgm:pt modelId="{AA5A1FFB-B95E-42EF-B025-F6D349ED7390}" type="parTrans" cxnId="{981BBF90-E065-466D-94D9-BD99B7434F3A}">
      <dgm:prSet/>
      <dgm:spPr/>
      <dgm:t>
        <a:bodyPr/>
        <a:lstStyle/>
        <a:p>
          <a:endParaRPr lang="en-US">
            <a:noFill/>
          </a:endParaRPr>
        </a:p>
      </dgm:t>
    </dgm:pt>
    <dgm:pt modelId="{BAD33211-78A3-45DB-A40C-001746A1D8CF}" type="sibTrans" cxnId="{981BBF90-E065-466D-94D9-BD99B7434F3A}">
      <dgm:prSet/>
      <dgm:spPr/>
      <dgm:t>
        <a:bodyPr/>
        <a:lstStyle/>
        <a:p>
          <a:endParaRPr lang="en-US">
            <a:noFill/>
          </a:endParaRPr>
        </a:p>
      </dgm:t>
    </dgm:pt>
    <dgm:pt modelId="{21443F69-21D4-4298-A1A6-77E79E2536C0}">
      <dgm:prSet phldrT="[Text]" phldr="1"/>
      <dgm:spPr/>
      <dgm:t>
        <a:bodyPr/>
        <a:lstStyle/>
        <a:p>
          <a:endParaRPr lang="en-US" dirty="0">
            <a:noFill/>
          </a:endParaRPr>
        </a:p>
      </dgm:t>
    </dgm:pt>
    <dgm:pt modelId="{270A3F39-0A78-4EFF-9D55-E8D32315A57E}" type="parTrans" cxnId="{469D4E7D-7E0F-4BB5-8A09-33D566F778F0}">
      <dgm:prSet/>
      <dgm:spPr/>
      <dgm:t>
        <a:bodyPr/>
        <a:lstStyle/>
        <a:p>
          <a:endParaRPr lang="en-US">
            <a:noFill/>
          </a:endParaRPr>
        </a:p>
      </dgm:t>
    </dgm:pt>
    <dgm:pt modelId="{6B2A30EB-1A82-4EA4-9D3B-EFF52B5FB6D5}" type="sibTrans" cxnId="{469D4E7D-7E0F-4BB5-8A09-33D566F778F0}">
      <dgm:prSet/>
      <dgm:spPr/>
      <dgm:t>
        <a:bodyPr/>
        <a:lstStyle/>
        <a:p>
          <a:endParaRPr lang="en-US">
            <a:noFill/>
          </a:endParaRPr>
        </a:p>
      </dgm:t>
    </dgm:pt>
    <dgm:pt modelId="{ED378E37-706B-4192-BB47-CD4BD4567EA0}">
      <dgm:prSet phldrT="[Text]" phldr="1"/>
      <dgm:spPr/>
      <dgm:t>
        <a:bodyPr/>
        <a:lstStyle/>
        <a:p>
          <a:endParaRPr lang="en-US" dirty="0">
            <a:noFill/>
          </a:endParaRPr>
        </a:p>
      </dgm:t>
    </dgm:pt>
    <dgm:pt modelId="{1672EB65-B0AD-453A-8952-BFEDFA343964}" type="parTrans" cxnId="{0E20F883-FD5D-4C73-AB14-B51C9DF31801}">
      <dgm:prSet/>
      <dgm:spPr/>
      <dgm:t>
        <a:bodyPr/>
        <a:lstStyle/>
        <a:p>
          <a:endParaRPr lang="en-US">
            <a:noFill/>
          </a:endParaRPr>
        </a:p>
      </dgm:t>
    </dgm:pt>
    <dgm:pt modelId="{44B4E168-4AC2-4BDE-9EA8-E80B73038C88}" type="sibTrans" cxnId="{0E20F883-FD5D-4C73-AB14-B51C9DF31801}">
      <dgm:prSet/>
      <dgm:spPr/>
      <dgm:t>
        <a:bodyPr/>
        <a:lstStyle/>
        <a:p>
          <a:endParaRPr lang="en-US">
            <a:noFill/>
          </a:endParaRPr>
        </a:p>
      </dgm:t>
    </dgm:pt>
    <dgm:pt modelId="{B3ABD250-A5DE-4196-8E89-DF5BD732D8A6}">
      <dgm:prSet phldrT="[Text]" phldr="1"/>
      <dgm:spPr/>
      <dgm:t>
        <a:bodyPr/>
        <a:lstStyle/>
        <a:p>
          <a:endParaRPr lang="en-US" dirty="0">
            <a:noFill/>
          </a:endParaRPr>
        </a:p>
      </dgm:t>
    </dgm:pt>
    <dgm:pt modelId="{FA08EEA5-3FF4-4D67-AD1F-855FD0DFA98E}" type="parTrans" cxnId="{EFFB108F-DF6F-444B-A18E-3982E3F91F64}">
      <dgm:prSet/>
      <dgm:spPr/>
      <dgm:t>
        <a:bodyPr/>
        <a:lstStyle/>
        <a:p>
          <a:endParaRPr lang="en-US">
            <a:noFill/>
          </a:endParaRPr>
        </a:p>
      </dgm:t>
    </dgm:pt>
    <dgm:pt modelId="{A841E7BD-99C8-4A69-A895-3C66E9633144}" type="sibTrans" cxnId="{EFFB108F-DF6F-444B-A18E-3982E3F91F64}">
      <dgm:prSet/>
      <dgm:spPr/>
      <dgm:t>
        <a:bodyPr/>
        <a:lstStyle/>
        <a:p>
          <a:endParaRPr lang="en-US">
            <a:noFill/>
          </a:endParaRPr>
        </a:p>
      </dgm:t>
    </dgm:pt>
    <dgm:pt modelId="{E3553F23-FB63-46A5-8D2F-4733F6A833E6}">
      <dgm:prSet phldrT="[Text]" phldr="1"/>
      <dgm:spPr/>
      <dgm:t>
        <a:bodyPr/>
        <a:lstStyle/>
        <a:p>
          <a:endParaRPr lang="en-US" dirty="0">
            <a:noFill/>
          </a:endParaRPr>
        </a:p>
      </dgm:t>
    </dgm:pt>
    <dgm:pt modelId="{B41F686B-C6AC-4EB2-BF6E-D33863587FBF}" type="parTrans" cxnId="{9ECF3431-9FE1-4892-A0AA-38072A360B23}">
      <dgm:prSet/>
      <dgm:spPr/>
      <dgm:t>
        <a:bodyPr/>
        <a:lstStyle/>
        <a:p>
          <a:endParaRPr lang="en-US">
            <a:noFill/>
          </a:endParaRPr>
        </a:p>
      </dgm:t>
    </dgm:pt>
    <dgm:pt modelId="{DA56D392-4B54-47CA-BDBE-D1C5094FCDA9}" type="sibTrans" cxnId="{9ECF3431-9FE1-4892-A0AA-38072A360B23}">
      <dgm:prSet/>
      <dgm:spPr/>
      <dgm:t>
        <a:bodyPr/>
        <a:lstStyle/>
        <a:p>
          <a:endParaRPr lang="en-US">
            <a:noFill/>
          </a:endParaRPr>
        </a:p>
      </dgm:t>
    </dgm:pt>
    <dgm:pt modelId="{A45AC6F6-C349-4177-9632-C3CEF214E8DF}">
      <dgm:prSet phldrT="[Text]" phldr="1"/>
      <dgm:spPr/>
      <dgm:t>
        <a:bodyPr/>
        <a:lstStyle/>
        <a:p>
          <a:endParaRPr lang="en-US" dirty="0">
            <a:noFill/>
          </a:endParaRPr>
        </a:p>
      </dgm:t>
    </dgm:pt>
    <dgm:pt modelId="{D9B1E280-73B3-474D-9655-4FA24F08B2F3}" type="parTrans" cxnId="{3C207E77-5A2C-4DDB-ABC6-8051FEBE60BE}">
      <dgm:prSet/>
      <dgm:spPr/>
      <dgm:t>
        <a:bodyPr/>
        <a:lstStyle/>
        <a:p>
          <a:endParaRPr lang="en-US">
            <a:noFill/>
          </a:endParaRPr>
        </a:p>
      </dgm:t>
    </dgm:pt>
    <dgm:pt modelId="{D71AD07E-ACFD-4578-AD5D-97AC2DC6E318}" type="sibTrans" cxnId="{3C207E77-5A2C-4DDB-ABC6-8051FEBE60BE}">
      <dgm:prSet/>
      <dgm:spPr/>
      <dgm:t>
        <a:bodyPr/>
        <a:lstStyle/>
        <a:p>
          <a:endParaRPr lang="en-US">
            <a:noFill/>
          </a:endParaRPr>
        </a:p>
      </dgm:t>
    </dgm:pt>
    <dgm:pt modelId="{7759BB7D-86CB-460E-841C-A142AB016B6B}" type="pres">
      <dgm:prSet presAssocID="{5CF462E3-92E7-4127-91F3-26770C39284F}" presName="Name0" presStyleCnt="0">
        <dgm:presLayoutVars>
          <dgm:chPref val="1"/>
          <dgm:dir/>
          <dgm:animOne val="branch"/>
          <dgm:animLvl val="lvl"/>
          <dgm:resizeHandles/>
        </dgm:presLayoutVars>
      </dgm:prSet>
      <dgm:spPr/>
    </dgm:pt>
    <dgm:pt modelId="{29C57FEC-A6B8-401E-BBBA-B68E06B6FAF2}" type="pres">
      <dgm:prSet presAssocID="{6019A26C-7928-455F-98AA-81579A4509FC}" presName="vertOne" presStyleCnt="0"/>
      <dgm:spPr/>
    </dgm:pt>
    <dgm:pt modelId="{58CD8D2B-5A41-4E15-B410-E2E437B7E28B}" type="pres">
      <dgm:prSet presAssocID="{6019A26C-7928-455F-98AA-81579A4509FC}" presName="txOne" presStyleLbl="node0" presStyleIdx="0" presStyleCnt="1">
        <dgm:presLayoutVars>
          <dgm:chPref val="3"/>
        </dgm:presLayoutVars>
      </dgm:prSet>
      <dgm:spPr/>
    </dgm:pt>
    <dgm:pt modelId="{46DCF2A8-44AD-4205-9C3B-FCB1DF34E7AD}" type="pres">
      <dgm:prSet presAssocID="{6019A26C-7928-455F-98AA-81579A4509FC}" presName="parTransOne" presStyleCnt="0"/>
      <dgm:spPr/>
    </dgm:pt>
    <dgm:pt modelId="{82AB4A85-907A-4627-A1D0-5623D6A23117}" type="pres">
      <dgm:prSet presAssocID="{6019A26C-7928-455F-98AA-81579A4509FC}" presName="horzOne" presStyleCnt="0"/>
      <dgm:spPr/>
    </dgm:pt>
    <dgm:pt modelId="{0B0A1CBF-961A-4A3E-B049-18052F03917D}" type="pres">
      <dgm:prSet presAssocID="{21443F69-21D4-4298-A1A6-77E79E2536C0}" presName="vertTwo" presStyleCnt="0"/>
      <dgm:spPr/>
    </dgm:pt>
    <dgm:pt modelId="{8CD9DBB6-FB6C-414C-8E33-C2EB5C79FEF6}" type="pres">
      <dgm:prSet presAssocID="{21443F69-21D4-4298-A1A6-77E79E2536C0}" presName="txTwo" presStyleLbl="node2" presStyleIdx="0" presStyleCnt="2">
        <dgm:presLayoutVars>
          <dgm:chPref val="3"/>
        </dgm:presLayoutVars>
      </dgm:prSet>
      <dgm:spPr/>
    </dgm:pt>
    <dgm:pt modelId="{6BE9534B-132F-4796-99F0-E96AEFEC02BF}" type="pres">
      <dgm:prSet presAssocID="{21443F69-21D4-4298-A1A6-77E79E2536C0}" presName="parTransTwo" presStyleCnt="0"/>
      <dgm:spPr/>
    </dgm:pt>
    <dgm:pt modelId="{F1E85468-ADF9-47AC-A0C3-C2CBDF144C20}" type="pres">
      <dgm:prSet presAssocID="{21443F69-21D4-4298-A1A6-77E79E2536C0}" presName="horzTwo" presStyleCnt="0"/>
      <dgm:spPr/>
    </dgm:pt>
    <dgm:pt modelId="{F4D734E8-1B91-43A4-A1F8-895E90194F0C}" type="pres">
      <dgm:prSet presAssocID="{ED378E37-706B-4192-BB47-CD4BD4567EA0}" presName="vertThree" presStyleCnt="0"/>
      <dgm:spPr/>
    </dgm:pt>
    <dgm:pt modelId="{4F2CC554-3225-4628-B445-7A92EEF2C3BD}" type="pres">
      <dgm:prSet presAssocID="{ED378E37-706B-4192-BB47-CD4BD4567EA0}" presName="txThree" presStyleLbl="node3" presStyleIdx="0" presStyleCnt="3">
        <dgm:presLayoutVars>
          <dgm:chPref val="3"/>
        </dgm:presLayoutVars>
      </dgm:prSet>
      <dgm:spPr/>
    </dgm:pt>
    <dgm:pt modelId="{F8FCF612-96D2-4432-BF1E-B10970F043BD}" type="pres">
      <dgm:prSet presAssocID="{ED378E37-706B-4192-BB47-CD4BD4567EA0}" presName="horzThree" presStyleCnt="0"/>
      <dgm:spPr/>
    </dgm:pt>
    <dgm:pt modelId="{D71D3DE3-0F3C-4185-B0B0-45F6CACFCA35}" type="pres">
      <dgm:prSet presAssocID="{44B4E168-4AC2-4BDE-9EA8-E80B73038C88}" presName="sibSpaceThree" presStyleCnt="0"/>
      <dgm:spPr/>
    </dgm:pt>
    <dgm:pt modelId="{CBAA868B-31F8-4CC6-AC0E-0F0079FB5D08}" type="pres">
      <dgm:prSet presAssocID="{B3ABD250-A5DE-4196-8E89-DF5BD732D8A6}" presName="vertThree" presStyleCnt="0"/>
      <dgm:spPr/>
    </dgm:pt>
    <dgm:pt modelId="{4CB6BE25-C0AD-4491-999D-DF9ED8F046A1}" type="pres">
      <dgm:prSet presAssocID="{B3ABD250-A5DE-4196-8E89-DF5BD732D8A6}" presName="txThree" presStyleLbl="node3" presStyleIdx="1" presStyleCnt="3">
        <dgm:presLayoutVars>
          <dgm:chPref val="3"/>
        </dgm:presLayoutVars>
      </dgm:prSet>
      <dgm:spPr/>
    </dgm:pt>
    <dgm:pt modelId="{4221EBDE-BC56-4919-ADE1-A9C3A71343E8}" type="pres">
      <dgm:prSet presAssocID="{B3ABD250-A5DE-4196-8E89-DF5BD732D8A6}" presName="horzThree" presStyleCnt="0"/>
      <dgm:spPr/>
    </dgm:pt>
    <dgm:pt modelId="{5872B0C7-EF7E-45EC-990D-44B30E036A52}" type="pres">
      <dgm:prSet presAssocID="{6B2A30EB-1A82-4EA4-9D3B-EFF52B5FB6D5}" presName="sibSpaceTwo" presStyleCnt="0"/>
      <dgm:spPr/>
    </dgm:pt>
    <dgm:pt modelId="{3946F4E9-222F-4AF5-B7FE-A966584FE5A4}" type="pres">
      <dgm:prSet presAssocID="{E3553F23-FB63-46A5-8D2F-4733F6A833E6}" presName="vertTwo" presStyleCnt="0"/>
      <dgm:spPr/>
    </dgm:pt>
    <dgm:pt modelId="{8E834D84-918C-42AF-8EB1-DB73C2F0EA87}" type="pres">
      <dgm:prSet presAssocID="{E3553F23-FB63-46A5-8D2F-4733F6A833E6}" presName="txTwo" presStyleLbl="node2" presStyleIdx="1" presStyleCnt="2">
        <dgm:presLayoutVars>
          <dgm:chPref val="3"/>
        </dgm:presLayoutVars>
      </dgm:prSet>
      <dgm:spPr/>
    </dgm:pt>
    <dgm:pt modelId="{DCEDD0BE-D863-48D9-9173-3CCD14219F40}" type="pres">
      <dgm:prSet presAssocID="{E3553F23-FB63-46A5-8D2F-4733F6A833E6}" presName="parTransTwo" presStyleCnt="0"/>
      <dgm:spPr/>
    </dgm:pt>
    <dgm:pt modelId="{8FCC9F68-3559-4964-B90D-96970024D675}" type="pres">
      <dgm:prSet presAssocID="{E3553F23-FB63-46A5-8D2F-4733F6A833E6}" presName="horzTwo" presStyleCnt="0"/>
      <dgm:spPr/>
    </dgm:pt>
    <dgm:pt modelId="{D86A9675-3A02-4990-9E47-18A0C94BA582}" type="pres">
      <dgm:prSet presAssocID="{A45AC6F6-C349-4177-9632-C3CEF214E8DF}" presName="vertThree" presStyleCnt="0"/>
      <dgm:spPr/>
    </dgm:pt>
    <dgm:pt modelId="{ADD5B5CC-DE68-4201-8D9E-3E21960169E6}" type="pres">
      <dgm:prSet presAssocID="{A45AC6F6-C349-4177-9632-C3CEF214E8DF}" presName="txThree" presStyleLbl="node3" presStyleIdx="2" presStyleCnt="3">
        <dgm:presLayoutVars>
          <dgm:chPref val="3"/>
        </dgm:presLayoutVars>
      </dgm:prSet>
      <dgm:spPr/>
    </dgm:pt>
    <dgm:pt modelId="{563DCC38-D7BE-402F-A3E0-B9340BAA414C}" type="pres">
      <dgm:prSet presAssocID="{A45AC6F6-C349-4177-9632-C3CEF214E8DF}" presName="horzThree" presStyleCnt="0"/>
      <dgm:spPr/>
    </dgm:pt>
  </dgm:ptLst>
  <dgm:cxnLst>
    <dgm:cxn modelId="{CFD7E81B-0B3D-43DC-9634-98DBBC4D9F69}" type="presOf" srcId="{6019A26C-7928-455F-98AA-81579A4509FC}" destId="{58CD8D2B-5A41-4E15-B410-E2E437B7E28B}" srcOrd="0" destOrd="0" presId="urn:microsoft.com/office/officeart/2005/8/layout/architecture"/>
    <dgm:cxn modelId="{31A4C51F-AFC3-46E1-B380-34B5D9213477}" type="presOf" srcId="{A45AC6F6-C349-4177-9632-C3CEF214E8DF}" destId="{ADD5B5CC-DE68-4201-8D9E-3E21960169E6}" srcOrd="0" destOrd="0" presId="urn:microsoft.com/office/officeart/2005/8/layout/architecture"/>
    <dgm:cxn modelId="{3045E024-7CD5-4913-96B1-D7CFF5BE0B80}" type="presOf" srcId="{ED378E37-706B-4192-BB47-CD4BD4567EA0}" destId="{4F2CC554-3225-4628-B445-7A92EEF2C3BD}" srcOrd="0" destOrd="0" presId="urn:microsoft.com/office/officeart/2005/8/layout/architecture"/>
    <dgm:cxn modelId="{9ECF3431-9FE1-4892-A0AA-38072A360B23}" srcId="{6019A26C-7928-455F-98AA-81579A4509FC}" destId="{E3553F23-FB63-46A5-8D2F-4733F6A833E6}" srcOrd="1" destOrd="0" parTransId="{B41F686B-C6AC-4EB2-BF6E-D33863587FBF}" sibTransId="{DA56D392-4B54-47CA-BDBE-D1C5094FCDA9}"/>
    <dgm:cxn modelId="{26382160-14A0-4DE1-B39B-EBD096D50740}" type="presOf" srcId="{E3553F23-FB63-46A5-8D2F-4733F6A833E6}" destId="{8E834D84-918C-42AF-8EB1-DB73C2F0EA87}" srcOrd="0" destOrd="0" presId="urn:microsoft.com/office/officeart/2005/8/layout/architecture"/>
    <dgm:cxn modelId="{3C207E77-5A2C-4DDB-ABC6-8051FEBE60BE}" srcId="{E3553F23-FB63-46A5-8D2F-4733F6A833E6}" destId="{A45AC6F6-C349-4177-9632-C3CEF214E8DF}" srcOrd="0" destOrd="0" parTransId="{D9B1E280-73B3-474D-9655-4FA24F08B2F3}" sibTransId="{D71AD07E-ACFD-4578-AD5D-97AC2DC6E318}"/>
    <dgm:cxn modelId="{469D4E7D-7E0F-4BB5-8A09-33D566F778F0}" srcId="{6019A26C-7928-455F-98AA-81579A4509FC}" destId="{21443F69-21D4-4298-A1A6-77E79E2536C0}" srcOrd="0" destOrd="0" parTransId="{270A3F39-0A78-4EFF-9D55-E8D32315A57E}" sibTransId="{6B2A30EB-1A82-4EA4-9D3B-EFF52B5FB6D5}"/>
    <dgm:cxn modelId="{3D38207F-AD82-4085-A8C7-368CE5FEE96C}" type="presOf" srcId="{21443F69-21D4-4298-A1A6-77E79E2536C0}" destId="{8CD9DBB6-FB6C-414C-8E33-C2EB5C79FEF6}" srcOrd="0" destOrd="0" presId="urn:microsoft.com/office/officeart/2005/8/layout/architecture"/>
    <dgm:cxn modelId="{0E20F883-FD5D-4C73-AB14-B51C9DF31801}" srcId="{21443F69-21D4-4298-A1A6-77E79E2536C0}" destId="{ED378E37-706B-4192-BB47-CD4BD4567EA0}" srcOrd="0" destOrd="0" parTransId="{1672EB65-B0AD-453A-8952-BFEDFA343964}" sibTransId="{44B4E168-4AC2-4BDE-9EA8-E80B73038C88}"/>
    <dgm:cxn modelId="{EFFB108F-DF6F-444B-A18E-3982E3F91F64}" srcId="{21443F69-21D4-4298-A1A6-77E79E2536C0}" destId="{B3ABD250-A5DE-4196-8E89-DF5BD732D8A6}" srcOrd="1" destOrd="0" parTransId="{FA08EEA5-3FF4-4D67-AD1F-855FD0DFA98E}" sibTransId="{A841E7BD-99C8-4A69-A895-3C66E9633144}"/>
    <dgm:cxn modelId="{981BBF90-E065-466D-94D9-BD99B7434F3A}" srcId="{5CF462E3-92E7-4127-91F3-26770C39284F}" destId="{6019A26C-7928-455F-98AA-81579A4509FC}" srcOrd="0" destOrd="0" parTransId="{AA5A1FFB-B95E-42EF-B025-F6D349ED7390}" sibTransId="{BAD33211-78A3-45DB-A40C-001746A1D8CF}"/>
    <dgm:cxn modelId="{93BCB5A4-1BC5-460C-AF1E-8BB6F36252A8}" type="presOf" srcId="{B3ABD250-A5DE-4196-8E89-DF5BD732D8A6}" destId="{4CB6BE25-C0AD-4491-999D-DF9ED8F046A1}" srcOrd="0" destOrd="0" presId="urn:microsoft.com/office/officeart/2005/8/layout/architecture"/>
    <dgm:cxn modelId="{BDF688BC-E0D5-42AB-B33C-D367A2FA43AB}" type="presOf" srcId="{5CF462E3-92E7-4127-91F3-26770C39284F}" destId="{7759BB7D-86CB-460E-841C-A142AB016B6B}" srcOrd="0" destOrd="0" presId="urn:microsoft.com/office/officeart/2005/8/layout/architecture"/>
    <dgm:cxn modelId="{3CDF684E-DC5D-4699-917C-E87D302B7102}" type="presParOf" srcId="{7759BB7D-86CB-460E-841C-A142AB016B6B}" destId="{29C57FEC-A6B8-401E-BBBA-B68E06B6FAF2}" srcOrd="0" destOrd="0" presId="urn:microsoft.com/office/officeart/2005/8/layout/architecture"/>
    <dgm:cxn modelId="{1AF17CD7-0D0D-4B5A-9B30-689794EF59E6}" type="presParOf" srcId="{29C57FEC-A6B8-401E-BBBA-B68E06B6FAF2}" destId="{58CD8D2B-5A41-4E15-B410-E2E437B7E28B}" srcOrd="0" destOrd="0" presId="urn:microsoft.com/office/officeart/2005/8/layout/architecture"/>
    <dgm:cxn modelId="{05FF4A42-4F36-4AA7-AA4A-1127DCF80C0A}" type="presParOf" srcId="{29C57FEC-A6B8-401E-BBBA-B68E06B6FAF2}" destId="{46DCF2A8-44AD-4205-9C3B-FCB1DF34E7AD}" srcOrd="1" destOrd="0" presId="urn:microsoft.com/office/officeart/2005/8/layout/architecture"/>
    <dgm:cxn modelId="{07803EED-B6D8-4D8C-8C0D-43E431D19EC6}" type="presParOf" srcId="{29C57FEC-A6B8-401E-BBBA-B68E06B6FAF2}" destId="{82AB4A85-907A-4627-A1D0-5623D6A23117}" srcOrd="2" destOrd="0" presId="urn:microsoft.com/office/officeart/2005/8/layout/architecture"/>
    <dgm:cxn modelId="{0750DBC6-38E0-45F0-BF59-3A5E28F47816}" type="presParOf" srcId="{82AB4A85-907A-4627-A1D0-5623D6A23117}" destId="{0B0A1CBF-961A-4A3E-B049-18052F03917D}" srcOrd="0" destOrd="0" presId="urn:microsoft.com/office/officeart/2005/8/layout/architecture"/>
    <dgm:cxn modelId="{75E5D521-DA37-4CB8-B4E0-4BBC1163AF59}" type="presParOf" srcId="{0B0A1CBF-961A-4A3E-B049-18052F03917D}" destId="{8CD9DBB6-FB6C-414C-8E33-C2EB5C79FEF6}" srcOrd="0" destOrd="0" presId="urn:microsoft.com/office/officeart/2005/8/layout/architecture"/>
    <dgm:cxn modelId="{EA7EB5B2-3ACB-4AD3-94B9-B145C1AA1BD6}" type="presParOf" srcId="{0B0A1CBF-961A-4A3E-B049-18052F03917D}" destId="{6BE9534B-132F-4796-99F0-E96AEFEC02BF}" srcOrd="1" destOrd="0" presId="urn:microsoft.com/office/officeart/2005/8/layout/architecture"/>
    <dgm:cxn modelId="{7773B250-759A-4F6B-B9D5-D8B49D2AD664}" type="presParOf" srcId="{0B0A1CBF-961A-4A3E-B049-18052F03917D}" destId="{F1E85468-ADF9-47AC-A0C3-C2CBDF144C20}" srcOrd="2" destOrd="0" presId="urn:microsoft.com/office/officeart/2005/8/layout/architecture"/>
    <dgm:cxn modelId="{9E53426F-73B5-4EE1-BA7D-8867179707F5}" type="presParOf" srcId="{F1E85468-ADF9-47AC-A0C3-C2CBDF144C20}" destId="{F4D734E8-1B91-43A4-A1F8-895E90194F0C}" srcOrd="0" destOrd="0" presId="urn:microsoft.com/office/officeart/2005/8/layout/architecture"/>
    <dgm:cxn modelId="{997106C9-8D92-490F-A902-27BD83687C75}" type="presParOf" srcId="{F4D734E8-1B91-43A4-A1F8-895E90194F0C}" destId="{4F2CC554-3225-4628-B445-7A92EEF2C3BD}" srcOrd="0" destOrd="0" presId="urn:microsoft.com/office/officeart/2005/8/layout/architecture"/>
    <dgm:cxn modelId="{B250A87E-0E33-4822-A6E4-37E183ADEA43}" type="presParOf" srcId="{F4D734E8-1B91-43A4-A1F8-895E90194F0C}" destId="{F8FCF612-96D2-4432-BF1E-B10970F043BD}" srcOrd="1" destOrd="0" presId="urn:microsoft.com/office/officeart/2005/8/layout/architecture"/>
    <dgm:cxn modelId="{A088E192-B1FD-481F-BD0D-B7EE92ACD280}" type="presParOf" srcId="{F1E85468-ADF9-47AC-A0C3-C2CBDF144C20}" destId="{D71D3DE3-0F3C-4185-B0B0-45F6CACFCA35}" srcOrd="1" destOrd="0" presId="urn:microsoft.com/office/officeart/2005/8/layout/architecture"/>
    <dgm:cxn modelId="{EA17383B-0A03-4A37-A567-69398B9F718B}" type="presParOf" srcId="{F1E85468-ADF9-47AC-A0C3-C2CBDF144C20}" destId="{CBAA868B-31F8-4CC6-AC0E-0F0079FB5D08}" srcOrd="2" destOrd="0" presId="urn:microsoft.com/office/officeart/2005/8/layout/architecture"/>
    <dgm:cxn modelId="{A2D5646A-7A34-4BC6-916D-BF5D795D2E40}" type="presParOf" srcId="{CBAA868B-31F8-4CC6-AC0E-0F0079FB5D08}" destId="{4CB6BE25-C0AD-4491-999D-DF9ED8F046A1}" srcOrd="0" destOrd="0" presId="urn:microsoft.com/office/officeart/2005/8/layout/architecture"/>
    <dgm:cxn modelId="{D3CFE3FA-B918-49AE-B24F-3A1AA1EED612}" type="presParOf" srcId="{CBAA868B-31F8-4CC6-AC0E-0F0079FB5D08}" destId="{4221EBDE-BC56-4919-ADE1-A9C3A71343E8}" srcOrd="1" destOrd="0" presId="urn:microsoft.com/office/officeart/2005/8/layout/architecture"/>
    <dgm:cxn modelId="{910D6B15-F232-464F-8325-9A5276A26BAD}" type="presParOf" srcId="{82AB4A85-907A-4627-A1D0-5623D6A23117}" destId="{5872B0C7-EF7E-45EC-990D-44B30E036A52}" srcOrd="1" destOrd="0" presId="urn:microsoft.com/office/officeart/2005/8/layout/architecture"/>
    <dgm:cxn modelId="{0CF2295F-9B6F-42E2-A01C-FDDBF5D3E03B}" type="presParOf" srcId="{82AB4A85-907A-4627-A1D0-5623D6A23117}" destId="{3946F4E9-222F-4AF5-B7FE-A966584FE5A4}" srcOrd="2" destOrd="0" presId="urn:microsoft.com/office/officeart/2005/8/layout/architecture"/>
    <dgm:cxn modelId="{C9E47E3F-435D-4C7C-A6AD-F9363946288F}" type="presParOf" srcId="{3946F4E9-222F-4AF5-B7FE-A966584FE5A4}" destId="{8E834D84-918C-42AF-8EB1-DB73C2F0EA87}" srcOrd="0" destOrd="0" presId="urn:microsoft.com/office/officeart/2005/8/layout/architecture"/>
    <dgm:cxn modelId="{A8F96B36-CB2A-4703-A4BF-EB4FBA31BB6F}" type="presParOf" srcId="{3946F4E9-222F-4AF5-B7FE-A966584FE5A4}" destId="{DCEDD0BE-D863-48D9-9173-3CCD14219F40}" srcOrd="1" destOrd="0" presId="urn:microsoft.com/office/officeart/2005/8/layout/architecture"/>
    <dgm:cxn modelId="{D24F4D72-1774-4C3C-BACC-C5282AE19D10}" type="presParOf" srcId="{3946F4E9-222F-4AF5-B7FE-A966584FE5A4}" destId="{8FCC9F68-3559-4964-B90D-96970024D675}" srcOrd="2" destOrd="0" presId="urn:microsoft.com/office/officeart/2005/8/layout/architecture"/>
    <dgm:cxn modelId="{6E4E9731-0545-4270-BEA1-55CC5E7C5DE3}" type="presParOf" srcId="{8FCC9F68-3559-4964-B90D-96970024D675}" destId="{D86A9675-3A02-4990-9E47-18A0C94BA582}" srcOrd="0" destOrd="0" presId="urn:microsoft.com/office/officeart/2005/8/layout/architecture"/>
    <dgm:cxn modelId="{D4D9634F-A183-4CB1-8028-74A0BC378CC4}" type="presParOf" srcId="{D86A9675-3A02-4990-9E47-18A0C94BA582}" destId="{ADD5B5CC-DE68-4201-8D9E-3E21960169E6}" srcOrd="0" destOrd="0" presId="urn:microsoft.com/office/officeart/2005/8/layout/architecture"/>
    <dgm:cxn modelId="{BE311CFD-F5EF-4953-B48D-B3EB9D34778E}" type="presParOf" srcId="{D86A9675-3A02-4990-9E47-18A0C94BA582}" destId="{563DCC38-D7BE-402F-A3E0-B9340BAA414C}"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8D2B-5A41-4E15-B410-E2E437B7E28B}">
      <dsp:nvSpPr>
        <dsp:cNvPr id="0" name=""/>
        <dsp:cNvSpPr/>
      </dsp:nvSpPr>
      <dsp:spPr>
        <a:xfrm>
          <a:off x="172" y="898969"/>
          <a:ext cx="1507323" cy="422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911333"/>
        <a:ext cx="1482595" cy="397398"/>
      </dsp:txXfrm>
    </dsp:sp>
    <dsp:sp modelId="{8CD9DBB6-FB6C-414C-8E33-C2EB5C79FEF6}">
      <dsp:nvSpPr>
        <dsp:cNvPr id="0" name=""/>
        <dsp:cNvSpPr/>
      </dsp:nvSpPr>
      <dsp:spPr>
        <a:xfrm>
          <a:off x="172" y="449881"/>
          <a:ext cx="984630"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462245"/>
        <a:ext cx="959902" cy="397398"/>
      </dsp:txXfrm>
    </dsp:sp>
    <dsp:sp modelId="{4F2CC554-3225-4628-B445-7A92EEF2C3BD}">
      <dsp:nvSpPr>
        <dsp:cNvPr id="0" name=""/>
        <dsp:cNvSpPr/>
      </dsp:nvSpPr>
      <dsp:spPr>
        <a:xfrm>
          <a:off x="172"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2536" y="13157"/>
        <a:ext cx="457461" cy="397398"/>
      </dsp:txXfrm>
    </dsp:sp>
    <dsp:sp modelId="{4CB6BE25-C0AD-4491-999D-DF9ED8F046A1}">
      <dsp:nvSpPr>
        <dsp:cNvPr id="0" name=""/>
        <dsp:cNvSpPr/>
      </dsp:nvSpPr>
      <dsp:spPr>
        <a:xfrm>
          <a:off x="502613"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514977" y="13157"/>
        <a:ext cx="457461" cy="397398"/>
      </dsp:txXfrm>
    </dsp:sp>
    <dsp:sp modelId="{8E834D84-918C-42AF-8EB1-DB73C2F0EA87}">
      <dsp:nvSpPr>
        <dsp:cNvPr id="0" name=""/>
        <dsp:cNvSpPr/>
      </dsp:nvSpPr>
      <dsp:spPr>
        <a:xfrm>
          <a:off x="1025306" y="449881"/>
          <a:ext cx="482189"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462245"/>
        <a:ext cx="457461" cy="397398"/>
      </dsp:txXfrm>
    </dsp:sp>
    <dsp:sp modelId="{ADD5B5CC-DE68-4201-8D9E-3E21960169E6}">
      <dsp:nvSpPr>
        <dsp:cNvPr id="0" name=""/>
        <dsp:cNvSpPr/>
      </dsp:nvSpPr>
      <dsp:spPr>
        <a:xfrm>
          <a:off x="1025306"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13157"/>
        <a:ext cx="457461" cy="397398"/>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D83CE4-BAFB-41A6-97D4-FA7916DA3BB5}" type="datetimeFigureOut">
              <a:rPr lang="en-US" smtClean="0"/>
              <a:t>8/31/2017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5F6385-2E4D-44BC-A7A1-5EF758DD30F9}" type="slidenum">
              <a:rPr lang="en-US" smtClean="0"/>
              <a:t>‹#›</a:t>
            </a:fld>
            <a:endParaRPr lang="en-US"/>
          </a:p>
        </p:txBody>
      </p:sp>
    </p:spTree>
    <p:extLst>
      <p:ext uri="{BB962C8B-B14F-4D97-AF65-F5344CB8AC3E}">
        <p14:creationId xmlns:p14="http://schemas.microsoft.com/office/powerpoint/2010/main" val="2126485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8/30/2017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en.wikipedia.org/wiki/Windows_Management_Instrumentation" TargetMode="External"/><Relationship Id="rId13" Type="http://schemas.openxmlformats.org/officeDocument/2006/relationships/hyperlink" Target="https://en.wikipedia.org/wiki/Windows_Server_2016#cite_note-27" TargetMode="External"/><Relationship Id="rId3" Type="http://schemas.openxmlformats.org/officeDocument/2006/relationships/hyperlink" Target="https://en.wikipedia.org/wiki/WoW64" TargetMode="External"/><Relationship Id="rId7" Type="http://schemas.openxmlformats.org/officeDocument/2006/relationships/hyperlink" Target="https://en.wikipedia.org/wiki/Remote_Desktop_Connection" TargetMode="External"/><Relationship Id="rId12" Type="http://schemas.openxmlformats.org/officeDocument/2006/relationships/hyperlink" Target="https://en.wikipedia.org/wiki/Windows_Server_2016#cite_note-26"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en.wikipedia.org/wiki/Login" TargetMode="External"/><Relationship Id="rId11" Type="http://schemas.openxmlformats.org/officeDocument/2006/relationships/hyperlink" Target="https://en.wikipedia.org/wiki/VHD_(file_format)" TargetMode="External"/><Relationship Id="rId5" Type="http://schemas.openxmlformats.org/officeDocument/2006/relationships/hyperlink" Target="https://en.wikipedia.org/wiki/System_console" TargetMode="External"/><Relationship Id="rId10" Type="http://schemas.openxmlformats.org/officeDocument/2006/relationships/hyperlink" Target="https://en.wikipedia.org/wiki/Windows_Server_2016#cite_note-25" TargetMode="External"/><Relationship Id="rId4" Type="http://schemas.openxmlformats.org/officeDocument/2006/relationships/hyperlink" Target="https://en.wikipedia.org/wiki/Windows_Installer" TargetMode="External"/><Relationship Id="rId9" Type="http://schemas.openxmlformats.org/officeDocument/2006/relationships/hyperlink" Target="https://en.wikipedia.org/wiki/Windows_PowerShel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t>
            </a:r>
          </a:p>
          <a:p>
            <a:pPr marL="171450" indent="-171450">
              <a:buFontTx/>
              <a:buChar char="-"/>
            </a:pPr>
            <a:r>
              <a:rPr lang="en-US" baseline="0" dirty="0"/>
              <a:t>Working with Docker for almost 1 ½ years</a:t>
            </a:r>
          </a:p>
          <a:p>
            <a:pPr marL="171450" indent="-171450">
              <a:buFontTx/>
              <a:buChar char="-"/>
            </a:pPr>
            <a:r>
              <a:rPr lang="en-US" baseline="0" dirty="0"/>
              <a:t>Driving Docker story for the .NET Core product</a:t>
            </a:r>
          </a:p>
          <a:p>
            <a:pPr marL="171450" indent="-171450">
              <a:buFontTx/>
              <a:buChar char="-"/>
            </a:pPr>
            <a:r>
              <a:rPr lang="en-US" baseline="0" dirty="0"/>
              <a:t>.NET Core team relies on Docker heavily within engineering infrastructure</a:t>
            </a:r>
          </a:p>
          <a:p>
            <a:pPr marL="171450" indent="-171450">
              <a:buFontTx/>
              <a:buChar char="-"/>
            </a:pPr>
            <a:endParaRPr lang="en-US" dirty="0"/>
          </a:p>
          <a:p>
            <a:r>
              <a:rPr lang="en-US" dirty="0"/>
              <a:t>How many people have heard of Docker?</a:t>
            </a:r>
          </a:p>
          <a:p>
            <a:r>
              <a:rPr lang="en-US" dirty="0"/>
              <a:t>How many people have used Docker?</a:t>
            </a:r>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10</a:t>
            </a:fld>
            <a:endParaRPr lang="en-US"/>
          </a:p>
        </p:txBody>
      </p:sp>
    </p:spTree>
    <p:extLst>
      <p:ext uri="{BB962C8B-B14F-4D97-AF65-F5344CB8AC3E}">
        <p14:creationId xmlns:p14="http://schemas.microsoft.com/office/powerpoint/2010/main" val="2915799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11</a:t>
            </a:fld>
            <a:endParaRPr lang="en-US"/>
          </a:p>
        </p:txBody>
      </p:sp>
    </p:spTree>
    <p:extLst>
      <p:ext uri="{BB962C8B-B14F-4D97-AF65-F5344CB8AC3E}">
        <p14:creationId xmlns:p14="http://schemas.microsoft.com/office/powerpoint/2010/main" val="2757106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12</a:t>
            </a:fld>
            <a:endParaRPr lang="en-US"/>
          </a:p>
        </p:txBody>
      </p:sp>
    </p:spTree>
    <p:extLst>
      <p:ext uri="{BB962C8B-B14F-4D97-AF65-F5344CB8AC3E}">
        <p14:creationId xmlns:p14="http://schemas.microsoft.com/office/powerpoint/2010/main" val="3243237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13</a:t>
            </a:fld>
            <a:endParaRPr lang="en-US"/>
          </a:p>
        </p:txBody>
      </p:sp>
    </p:spTree>
    <p:extLst>
      <p:ext uri="{BB962C8B-B14F-4D97-AF65-F5344CB8AC3E}">
        <p14:creationId xmlns:p14="http://schemas.microsoft.com/office/powerpoint/2010/main" val="2242413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the process of building an image Docker will step through the instructions in your Dockerfile executing each in the order specified. As each instruction is examined Docker will look for an existing image in its cache that it can reuse, rather than creating a new (duplicate) image. If you do not want to use the cache at all you can use the --no-cache=true option on the </a:t>
            </a:r>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build command.</a:t>
            </a:r>
          </a:p>
          <a:p>
            <a:r>
              <a:rPr lang="en-US" sz="1200" b="0" i="0" kern="1200" dirty="0">
                <a:solidFill>
                  <a:schemeClr val="tx1"/>
                </a:solidFill>
                <a:effectLst/>
                <a:latin typeface="+mn-lt"/>
                <a:ea typeface="+mn-ea"/>
                <a:cs typeface="+mn-cs"/>
              </a:rPr>
              <a:t>However, if you do let Docker use its cache then it is very important to understand when it will, and will not, find a matching image. The basic rules that Docker will follow are outlined below:</a:t>
            </a:r>
          </a:p>
          <a:p>
            <a:r>
              <a:rPr lang="en-US" sz="1200" b="0" i="0" kern="1200" dirty="0">
                <a:solidFill>
                  <a:schemeClr val="tx1"/>
                </a:solidFill>
                <a:effectLst/>
                <a:latin typeface="+mn-lt"/>
                <a:ea typeface="+mn-ea"/>
                <a:cs typeface="+mn-cs"/>
              </a:rPr>
              <a:t>Starting with a parent image that is already in the cache, the next instruction is compared against all child images derived from that base image to see if one of them was built using the exact same instruction. If not, the cache is invalidated.</a:t>
            </a:r>
          </a:p>
          <a:p>
            <a:r>
              <a:rPr lang="en-US" sz="1200" b="0" i="0" kern="1200" dirty="0">
                <a:solidFill>
                  <a:schemeClr val="tx1"/>
                </a:solidFill>
                <a:effectLst/>
                <a:latin typeface="+mn-lt"/>
                <a:ea typeface="+mn-ea"/>
                <a:cs typeface="+mn-cs"/>
              </a:rPr>
              <a:t>In most cases simply comparing the instruction in the Dockerfile with one of the child images is sufficient. However, certain instructions require a little more examination and explanation.</a:t>
            </a:r>
          </a:p>
          <a:p>
            <a:r>
              <a:rPr lang="en-US" sz="1200" b="0" i="0" kern="1200" dirty="0">
                <a:solidFill>
                  <a:schemeClr val="tx1"/>
                </a:solidFill>
                <a:effectLst/>
                <a:latin typeface="+mn-lt"/>
                <a:ea typeface="+mn-ea"/>
                <a:cs typeface="+mn-cs"/>
              </a:rPr>
              <a:t>For the ADD and COPY instructions, the contents of the file(s) in the image are examined and a checksum is calculated for each file. The last-modified and last-accessed times of the file(s) are not considered in these checksums. During the cache lookup, the checksum is compared against the checksum in the existing images. If anything has changed in the file(s), such as the contents and metadata, then the cache is invalidated.</a:t>
            </a:r>
          </a:p>
          <a:p>
            <a:r>
              <a:rPr lang="en-US" sz="1200" b="0" i="0" kern="1200" dirty="0">
                <a:solidFill>
                  <a:schemeClr val="tx1"/>
                </a:solidFill>
                <a:effectLst/>
                <a:latin typeface="+mn-lt"/>
                <a:ea typeface="+mn-ea"/>
                <a:cs typeface="+mn-cs"/>
              </a:rPr>
              <a:t>Aside from the ADD and COPY commands, cache checking will not look at the files in the container to determine a cache match. For example, when processing a RUN apt-get -y update command the files updated in the container will not be examined to determine if a cache hit exists. In that case just the command string itself will be used to find a match.</a:t>
            </a:r>
          </a:p>
          <a:p>
            <a:r>
              <a:rPr lang="en-US" sz="1200" b="0" i="0" kern="1200" dirty="0">
                <a:solidFill>
                  <a:schemeClr val="tx1"/>
                </a:solidFill>
                <a:effectLst/>
                <a:latin typeface="+mn-lt"/>
                <a:ea typeface="+mn-ea"/>
                <a:cs typeface="+mn-cs"/>
              </a:rPr>
              <a:t>Once the cache is invalidated, all subsequent Dockerfile commands will generate new images and the cache will not be used.</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14</a:t>
            </a:fld>
            <a:endParaRPr lang="en-US"/>
          </a:p>
        </p:txBody>
      </p:sp>
    </p:spTree>
    <p:extLst>
      <p:ext uri="{BB962C8B-B14F-4D97-AF65-F5344CB8AC3E}">
        <p14:creationId xmlns:p14="http://schemas.microsoft.com/office/powerpoint/2010/main" val="576812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15</a:t>
            </a:fld>
            <a:endParaRPr lang="en-US"/>
          </a:p>
        </p:txBody>
      </p:sp>
    </p:spTree>
    <p:extLst>
      <p:ext uri="{BB962C8B-B14F-4D97-AF65-F5344CB8AC3E}">
        <p14:creationId xmlns:p14="http://schemas.microsoft.com/office/powerpoint/2010/main" val="104108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16</a:t>
            </a:fld>
            <a:endParaRPr lang="en-US"/>
          </a:p>
        </p:txBody>
      </p:sp>
    </p:spTree>
    <p:extLst>
      <p:ext uri="{BB962C8B-B14F-4D97-AF65-F5344CB8AC3E}">
        <p14:creationId xmlns:p14="http://schemas.microsoft.com/office/powerpoint/2010/main" val="591898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17</a:t>
            </a:fld>
            <a:endParaRPr lang="en-US"/>
          </a:p>
        </p:txBody>
      </p:sp>
    </p:spTree>
    <p:extLst>
      <p:ext uri="{BB962C8B-B14F-4D97-AF65-F5344CB8AC3E}">
        <p14:creationId xmlns:p14="http://schemas.microsoft.com/office/powerpoint/2010/main" val="2361725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18</a:t>
            </a:fld>
            <a:endParaRPr lang="en-US"/>
          </a:p>
        </p:txBody>
      </p:sp>
    </p:spTree>
    <p:extLst>
      <p:ext uri="{BB962C8B-B14F-4D97-AF65-F5344CB8AC3E}">
        <p14:creationId xmlns:p14="http://schemas.microsoft.com/office/powerpoint/2010/main" val="3159924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19</a:t>
            </a:fld>
            <a:endParaRPr lang="en-US"/>
          </a:p>
        </p:txBody>
      </p:sp>
    </p:spTree>
    <p:extLst>
      <p:ext uri="{BB962C8B-B14F-4D97-AF65-F5344CB8AC3E}">
        <p14:creationId xmlns:p14="http://schemas.microsoft.com/office/powerpoint/2010/main" val="3805823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a:t>
            </a:fld>
            <a:endParaRPr lang="en-US"/>
          </a:p>
        </p:txBody>
      </p:sp>
    </p:spTree>
    <p:extLst>
      <p:ext uri="{BB962C8B-B14F-4D97-AF65-F5344CB8AC3E}">
        <p14:creationId xmlns:p14="http://schemas.microsoft.com/office/powerpoint/2010/main" val="45208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20</a:t>
            </a:fld>
            <a:endParaRPr lang="en-US"/>
          </a:p>
        </p:txBody>
      </p:sp>
    </p:spTree>
    <p:extLst>
      <p:ext uri="{BB962C8B-B14F-4D97-AF65-F5344CB8AC3E}">
        <p14:creationId xmlns:p14="http://schemas.microsoft.com/office/powerpoint/2010/main" val="1766920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21</a:t>
            </a:fld>
            <a:endParaRPr lang="en-US"/>
          </a:p>
        </p:txBody>
      </p:sp>
    </p:spTree>
    <p:extLst>
      <p:ext uri="{BB962C8B-B14F-4D97-AF65-F5344CB8AC3E}">
        <p14:creationId xmlns:p14="http://schemas.microsoft.com/office/powerpoint/2010/main" val="135528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is the old</a:t>
            </a:r>
          </a:p>
          <a:p>
            <a:r>
              <a:rPr lang="en-US" dirty="0"/>
              <a:t>Docker Store</a:t>
            </a:r>
            <a:r>
              <a:rPr lang="en-US" baseline="0" dirty="0"/>
              <a:t> is the new</a:t>
            </a:r>
          </a:p>
          <a:p>
            <a:r>
              <a:rPr lang="en-US" baseline="0" dirty="0"/>
              <a:t>Still in transition</a:t>
            </a:r>
          </a:p>
          <a:p>
            <a:r>
              <a:rPr lang="en-US" baseline="0" dirty="0"/>
              <a:t>Docker Store cost $</a:t>
            </a:r>
          </a:p>
          <a:p>
            <a:r>
              <a:rPr lang="en-US" baseline="0" dirty="0"/>
              <a:t>Monetizing compute</a:t>
            </a:r>
          </a:p>
        </p:txBody>
      </p:sp>
      <p:sp>
        <p:nvSpPr>
          <p:cNvPr id="4" name="Slide Number Placeholder 3"/>
          <p:cNvSpPr>
            <a:spLocks noGrp="1"/>
          </p:cNvSpPr>
          <p:nvPr>
            <p:ph type="sldNum" sz="quarter" idx="10"/>
          </p:nvPr>
        </p:nvSpPr>
        <p:spPr/>
        <p:txBody>
          <a:bodyPr/>
          <a:lstStyle/>
          <a:p>
            <a:fld id="{4FC2FA96-E043-47F1-B25A-65CD4606D510}" type="slidenum">
              <a:rPr lang="en-US" smtClean="0"/>
              <a:t>22</a:t>
            </a:fld>
            <a:endParaRPr lang="en-US"/>
          </a:p>
        </p:txBody>
      </p:sp>
    </p:spTree>
    <p:extLst>
      <p:ext uri="{BB962C8B-B14F-4D97-AF65-F5344CB8AC3E}">
        <p14:creationId xmlns:p14="http://schemas.microsoft.com/office/powerpoint/2010/main" val="3143870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23</a:t>
            </a:fld>
            <a:endParaRPr lang="en-US"/>
          </a:p>
        </p:txBody>
      </p:sp>
    </p:spTree>
    <p:extLst>
      <p:ext uri="{BB962C8B-B14F-4D97-AF65-F5344CB8AC3E}">
        <p14:creationId xmlns:p14="http://schemas.microsoft.com/office/powerpoint/2010/main" val="2044152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24</a:t>
            </a:fld>
            <a:endParaRPr lang="en-US"/>
          </a:p>
        </p:txBody>
      </p:sp>
    </p:spTree>
    <p:extLst>
      <p:ext uri="{BB962C8B-B14F-4D97-AF65-F5344CB8AC3E}">
        <p14:creationId xmlns:p14="http://schemas.microsoft.com/office/powerpoint/2010/main" val="1775027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25</a:t>
            </a:fld>
            <a:endParaRPr lang="en-US"/>
          </a:p>
        </p:txBody>
      </p:sp>
    </p:spTree>
    <p:extLst>
      <p:ext uri="{BB962C8B-B14F-4D97-AF65-F5344CB8AC3E}">
        <p14:creationId xmlns:p14="http://schemas.microsoft.com/office/powerpoint/2010/main" val="2221954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26</a:t>
            </a:fld>
            <a:endParaRPr lang="en-US"/>
          </a:p>
        </p:txBody>
      </p:sp>
    </p:spTree>
    <p:extLst>
      <p:ext uri="{BB962C8B-B14F-4D97-AF65-F5344CB8AC3E}">
        <p14:creationId xmlns:p14="http://schemas.microsoft.com/office/powerpoint/2010/main" val="4041991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27</a:t>
            </a:fld>
            <a:endParaRPr lang="en-US"/>
          </a:p>
        </p:txBody>
      </p:sp>
    </p:spTree>
    <p:extLst>
      <p:ext uri="{BB962C8B-B14F-4D97-AF65-F5344CB8AC3E}">
        <p14:creationId xmlns:p14="http://schemas.microsoft.com/office/powerpoint/2010/main" val="1589136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28</a:t>
            </a:fld>
            <a:endParaRPr lang="en-US"/>
          </a:p>
        </p:txBody>
      </p:sp>
    </p:spTree>
    <p:extLst>
      <p:ext uri="{BB962C8B-B14F-4D97-AF65-F5344CB8AC3E}">
        <p14:creationId xmlns:p14="http://schemas.microsoft.com/office/powerpoint/2010/main" val="3447781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29</a:t>
            </a:fld>
            <a:endParaRPr lang="en-US"/>
          </a:p>
        </p:txBody>
      </p:sp>
    </p:spTree>
    <p:extLst>
      <p:ext uri="{BB962C8B-B14F-4D97-AF65-F5344CB8AC3E}">
        <p14:creationId xmlns:p14="http://schemas.microsoft.com/office/powerpoint/2010/main" val="1021713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a:t>
            </a:fld>
            <a:endParaRPr lang="en-US"/>
          </a:p>
        </p:txBody>
      </p:sp>
    </p:spTree>
    <p:extLst>
      <p:ext uri="{BB962C8B-B14F-4D97-AF65-F5344CB8AC3E}">
        <p14:creationId xmlns:p14="http://schemas.microsoft.com/office/powerpoint/2010/main" val="3499361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30</a:t>
            </a:fld>
            <a:endParaRPr lang="en-US"/>
          </a:p>
        </p:txBody>
      </p:sp>
    </p:spTree>
    <p:extLst>
      <p:ext uri="{BB962C8B-B14F-4D97-AF65-F5344CB8AC3E}">
        <p14:creationId xmlns:p14="http://schemas.microsoft.com/office/powerpoint/2010/main" val="3113353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31</a:t>
            </a:fld>
            <a:endParaRPr lang="en-US"/>
          </a:p>
        </p:txBody>
      </p:sp>
    </p:spTree>
    <p:extLst>
      <p:ext uri="{BB962C8B-B14F-4D97-AF65-F5344CB8AC3E}">
        <p14:creationId xmlns:p14="http://schemas.microsoft.com/office/powerpoint/2010/main" val="2975827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32</a:t>
            </a:fld>
            <a:endParaRPr lang="en-US"/>
          </a:p>
        </p:txBody>
      </p:sp>
    </p:spTree>
    <p:extLst>
      <p:ext uri="{BB962C8B-B14F-4D97-AF65-F5344CB8AC3E}">
        <p14:creationId xmlns:p14="http://schemas.microsoft.com/office/powerpoint/2010/main" val="1363556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33</a:t>
            </a:fld>
            <a:endParaRPr lang="en-US"/>
          </a:p>
        </p:txBody>
      </p:sp>
    </p:spTree>
    <p:extLst>
      <p:ext uri="{BB962C8B-B14F-4D97-AF65-F5344CB8AC3E}">
        <p14:creationId xmlns:p14="http://schemas.microsoft.com/office/powerpoint/2010/main" val="4234837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34</a:t>
            </a:fld>
            <a:endParaRPr lang="en-US"/>
          </a:p>
        </p:txBody>
      </p:sp>
    </p:spTree>
    <p:extLst>
      <p:ext uri="{BB962C8B-B14F-4D97-AF65-F5344CB8AC3E}">
        <p14:creationId xmlns:p14="http://schemas.microsoft.com/office/powerpoint/2010/main" val="3734094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35</a:t>
            </a:fld>
            <a:endParaRPr lang="en-US"/>
          </a:p>
        </p:txBody>
      </p:sp>
    </p:spTree>
    <p:extLst>
      <p:ext uri="{BB962C8B-B14F-4D97-AF65-F5344CB8AC3E}">
        <p14:creationId xmlns:p14="http://schemas.microsoft.com/office/powerpoint/2010/main" val="2395280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36</a:t>
            </a:fld>
            <a:endParaRPr lang="en-US"/>
          </a:p>
        </p:txBody>
      </p:sp>
    </p:spTree>
    <p:extLst>
      <p:ext uri="{BB962C8B-B14F-4D97-AF65-F5344CB8AC3E}">
        <p14:creationId xmlns:p14="http://schemas.microsoft.com/office/powerpoint/2010/main" val="2380212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37</a:t>
            </a:fld>
            <a:endParaRPr lang="en-US"/>
          </a:p>
        </p:txBody>
      </p:sp>
    </p:spTree>
    <p:extLst>
      <p:ext uri="{BB962C8B-B14F-4D97-AF65-F5344CB8AC3E}">
        <p14:creationId xmlns:p14="http://schemas.microsoft.com/office/powerpoint/2010/main" val="1348665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38</a:t>
            </a:fld>
            <a:endParaRPr lang="en-US"/>
          </a:p>
        </p:txBody>
      </p:sp>
    </p:spTree>
    <p:extLst>
      <p:ext uri="{BB962C8B-B14F-4D97-AF65-F5344CB8AC3E}">
        <p14:creationId xmlns:p14="http://schemas.microsoft.com/office/powerpoint/2010/main" val="1513570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39</a:t>
            </a:fld>
            <a:endParaRPr lang="en-US"/>
          </a:p>
        </p:txBody>
      </p:sp>
    </p:spTree>
    <p:extLst>
      <p:ext uri="{BB962C8B-B14F-4D97-AF65-F5344CB8AC3E}">
        <p14:creationId xmlns:p14="http://schemas.microsoft.com/office/powerpoint/2010/main" val="800334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a:t>
            </a:fld>
            <a:endParaRPr lang="en-US"/>
          </a:p>
        </p:txBody>
      </p:sp>
    </p:spTree>
    <p:extLst>
      <p:ext uri="{BB962C8B-B14F-4D97-AF65-F5344CB8AC3E}">
        <p14:creationId xmlns:p14="http://schemas.microsoft.com/office/powerpoint/2010/main" val="1869498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40</a:t>
            </a:fld>
            <a:endParaRPr lang="en-US"/>
          </a:p>
        </p:txBody>
      </p:sp>
    </p:spTree>
    <p:extLst>
      <p:ext uri="{BB962C8B-B14F-4D97-AF65-F5344CB8AC3E}">
        <p14:creationId xmlns:p14="http://schemas.microsoft.com/office/powerpoint/2010/main" val="371113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41</a:t>
            </a:fld>
            <a:endParaRPr lang="en-US"/>
          </a:p>
        </p:txBody>
      </p:sp>
    </p:spTree>
    <p:extLst>
      <p:ext uri="{BB962C8B-B14F-4D97-AF65-F5344CB8AC3E}">
        <p14:creationId xmlns:p14="http://schemas.microsoft.com/office/powerpoint/2010/main" val="3679239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42</a:t>
            </a:fld>
            <a:endParaRPr lang="en-US"/>
          </a:p>
        </p:txBody>
      </p:sp>
    </p:spTree>
    <p:extLst>
      <p:ext uri="{BB962C8B-B14F-4D97-AF65-F5344CB8AC3E}">
        <p14:creationId xmlns:p14="http://schemas.microsoft.com/office/powerpoint/2010/main" val="3305151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43</a:t>
            </a:fld>
            <a:endParaRPr lang="en-US"/>
          </a:p>
        </p:txBody>
      </p:sp>
    </p:spTree>
    <p:extLst>
      <p:ext uri="{BB962C8B-B14F-4D97-AF65-F5344CB8AC3E}">
        <p14:creationId xmlns:p14="http://schemas.microsoft.com/office/powerpoint/2010/main" val="4036891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44</a:t>
            </a:fld>
            <a:endParaRPr lang="en-US"/>
          </a:p>
        </p:txBody>
      </p:sp>
    </p:spTree>
    <p:extLst>
      <p:ext uri="{BB962C8B-B14F-4D97-AF65-F5344CB8AC3E}">
        <p14:creationId xmlns:p14="http://schemas.microsoft.com/office/powerpoint/2010/main" val="1421580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45</a:t>
            </a:fld>
            <a:endParaRPr lang="en-US"/>
          </a:p>
        </p:txBody>
      </p:sp>
    </p:spTree>
    <p:extLst>
      <p:ext uri="{BB962C8B-B14F-4D97-AF65-F5344CB8AC3E}">
        <p14:creationId xmlns:p14="http://schemas.microsoft.com/office/powerpoint/2010/main" val="145375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46</a:t>
            </a:fld>
            <a:endParaRPr lang="en-US"/>
          </a:p>
        </p:txBody>
      </p:sp>
    </p:spTree>
    <p:extLst>
      <p:ext uri="{BB962C8B-B14F-4D97-AF65-F5344CB8AC3E}">
        <p14:creationId xmlns:p14="http://schemas.microsoft.com/office/powerpoint/2010/main" val="2030919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47</a:t>
            </a:fld>
            <a:endParaRPr lang="en-US"/>
          </a:p>
        </p:txBody>
      </p:sp>
    </p:spTree>
    <p:extLst>
      <p:ext uri="{BB962C8B-B14F-4D97-AF65-F5344CB8AC3E}">
        <p14:creationId xmlns:p14="http://schemas.microsoft.com/office/powerpoint/2010/main" val="16453931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48</a:t>
            </a:fld>
            <a:endParaRPr lang="en-US"/>
          </a:p>
        </p:txBody>
      </p:sp>
    </p:spTree>
    <p:extLst>
      <p:ext uri="{BB962C8B-B14F-4D97-AF65-F5344CB8AC3E}">
        <p14:creationId xmlns:p14="http://schemas.microsoft.com/office/powerpoint/2010/main" val="3156989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49</a:t>
            </a:fld>
            <a:endParaRPr lang="en-US"/>
          </a:p>
        </p:txBody>
      </p:sp>
    </p:spTree>
    <p:extLst>
      <p:ext uri="{BB962C8B-B14F-4D97-AF65-F5344CB8AC3E}">
        <p14:creationId xmlns:p14="http://schemas.microsoft.com/office/powerpoint/2010/main" val="44578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a:t>
            </a:fld>
            <a:endParaRPr lang="en-US"/>
          </a:p>
        </p:txBody>
      </p:sp>
    </p:spTree>
    <p:extLst>
      <p:ext uri="{BB962C8B-B14F-4D97-AF65-F5344CB8AC3E}">
        <p14:creationId xmlns:p14="http://schemas.microsoft.com/office/powerpoint/2010/main" val="25559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50</a:t>
            </a:fld>
            <a:endParaRPr lang="en-US"/>
          </a:p>
        </p:txBody>
      </p:sp>
    </p:spTree>
    <p:extLst>
      <p:ext uri="{BB962C8B-B14F-4D97-AF65-F5344CB8AC3E}">
        <p14:creationId xmlns:p14="http://schemas.microsoft.com/office/powerpoint/2010/main" val="2250770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51</a:t>
            </a:fld>
            <a:endParaRPr lang="en-US"/>
          </a:p>
        </p:txBody>
      </p:sp>
    </p:spTree>
    <p:extLst>
      <p:ext uri="{BB962C8B-B14F-4D97-AF65-F5344CB8AC3E}">
        <p14:creationId xmlns:p14="http://schemas.microsoft.com/office/powerpoint/2010/main" val="13060849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52</a:t>
            </a:fld>
            <a:endParaRPr lang="en-US"/>
          </a:p>
        </p:txBody>
      </p:sp>
    </p:spTree>
    <p:extLst>
      <p:ext uri="{BB962C8B-B14F-4D97-AF65-F5344CB8AC3E}">
        <p14:creationId xmlns:p14="http://schemas.microsoft.com/office/powerpoint/2010/main" val="22518312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53</a:t>
            </a:fld>
            <a:endParaRPr lang="en-US"/>
          </a:p>
        </p:txBody>
      </p:sp>
    </p:spTree>
    <p:extLst>
      <p:ext uri="{BB962C8B-B14F-4D97-AF65-F5344CB8AC3E}">
        <p14:creationId xmlns:p14="http://schemas.microsoft.com/office/powerpoint/2010/main" val="764032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is the world's leading software containerization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LIGHTWEIGHT</a:t>
            </a:r>
          </a:p>
          <a:p>
            <a:r>
              <a:rPr lang="en-US" sz="1200" b="0" i="0" kern="1200" dirty="0">
                <a:solidFill>
                  <a:schemeClr val="tx1"/>
                </a:solidFill>
                <a:effectLst/>
                <a:latin typeface="+mn-lt"/>
                <a:ea typeface="+mn-ea"/>
                <a:cs typeface="+mn-cs"/>
              </a:rPr>
              <a:t>Containers running on a single machine share the same operating system kernel; they start instantly and use less RAM. Images are constructed from layered filesystems and share common files, making disk usage and image downloads much more efficient.</a:t>
            </a:r>
          </a:p>
          <a:p>
            <a:endParaRPr lang="en-US" dirty="0"/>
          </a:p>
          <a:p>
            <a:r>
              <a:rPr lang="en-US" sz="1200" b="0" i="0" kern="1200" cap="all" dirty="0">
                <a:solidFill>
                  <a:schemeClr val="tx1"/>
                </a:solidFill>
                <a:effectLst/>
                <a:latin typeface="+mn-lt"/>
                <a:ea typeface="+mn-ea"/>
                <a:cs typeface="+mn-cs"/>
              </a:rPr>
              <a:t>OPEN</a:t>
            </a:r>
          </a:p>
          <a:p>
            <a:r>
              <a:rPr lang="en-US" sz="1200" b="0" i="0" kern="1200" dirty="0">
                <a:solidFill>
                  <a:schemeClr val="tx1"/>
                </a:solidFill>
                <a:effectLst/>
                <a:latin typeface="+mn-lt"/>
                <a:ea typeface="+mn-ea"/>
                <a:cs typeface="+mn-cs"/>
              </a:rPr>
              <a:t>Docker containers are based on open standards, enabling containers to run on all major Linux distributions and on Microsoft Windows -- and on top of any infrastructure.</a:t>
            </a:r>
          </a:p>
          <a:p>
            <a:endParaRPr lang="en-US" dirty="0"/>
          </a:p>
          <a:p>
            <a:r>
              <a:rPr lang="en-US" sz="1200" b="0" i="0" kern="1200" cap="all" dirty="0">
                <a:solidFill>
                  <a:schemeClr val="tx1"/>
                </a:solidFill>
                <a:effectLst/>
                <a:latin typeface="+mn-lt"/>
                <a:ea typeface="+mn-ea"/>
                <a:cs typeface="+mn-cs"/>
              </a:rPr>
              <a:t>SECURE BY DEFAULT</a:t>
            </a:r>
          </a:p>
          <a:p>
            <a:r>
              <a:rPr lang="en-US" sz="1200" b="0" i="0" kern="1200" dirty="0">
                <a:solidFill>
                  <a:schemeClr val="tx1"/>
                </a:solidFill>
                <a:effectLst/>
                <a:latin typeface="+mn-lt"/>
                <a:ea typeface="+mn-ea"/>
                <a:cs typeface="+mn-cs"/>
              </a:rPr>
              <a:t>Containers isolate applications from one another and the underlying infrastructure, while providing an added layer of protection for the application.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54</a:t>
            </a:fld>
            <a:endParaRPr lang="en-US"/>
          </a:p>
        </p:txBody>
      </p:sp>
    </p:spTree>
    <p:extLst>
      <p:ext uri="{BB962C8B-B14F-4D97-AF65-F5344CB8AC3E}">
        <p14:creationId xmlns:p14="http://schemas.microsoft.com/office/powerpoint/2010/main" val="2378413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Containers and virtual machines have similar resource isolation and allocation benefits -- but a different architectural approach allows containers to be more portable and efficient.</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Virtual machines include the application, the necessary binaries and libraries, and an entire guest operating system -- all of which can amount to tens of GBs.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CONTAINERS</a:t>
            </a:r>
          </a:p>
          <a:p>
            <a:r>
              <a:rPr lang="en-US" sz="1200" b="0" i="0" kern="1200" dirty="0">
                <a:solidFill>
                  <a:schemeClr val="tx1"/>
                </a:solidFill>
                <a:effectLst/>
                <a:latin typeface="+mn-lt"/>
                <a:ea typeface="+mn-ea"/>
                <a:cs typeface="+mn-cs"/>
              </a:rPr>
              <a:t>Containers include the application and all of its dependencies --but share the kernel with other containers, running as isolated processes in user space on the host operating system. Docker containers are not tied to any specific infrastructure: they run on any computer, on any infrastructure, and in any cloud.  No UI</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55</a:t>
            </a:fld>
            <a:endParaRPr lang="en-US"/>
          </a:p>
        </p:txBody>
      </p:sp>
    </p:spTree>
    <p:extLst>
      <p:ext uri="{BB962C8B-B14F-4D97-AF65-F5344CB8AC3E}">
        <p14:creationId xmlns:p14="http://schemas.microsoft.com/office/powerpoint/2010/main" val="3383282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the setup and maintenance of development environments and language-specific tooling. Focus on creating new features, fixing issues, and shipping software.</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ACCELERATE DEVELOPERS</a:t>
            </a:r>
          </a:p>
          <a:p>
            <a:r>
              <a:rPr lang="en-US" sz="1200" b="0" i="0" kern="1200" dirty="0">
                <a:solidFill>
                  <a:schemeClr val="tx1"/>
                </a:solidFill>
                <a:effectLst/>
                <a:latin typeface="+mn-lt"/>
                <a:ea typeface="+mn-ea"/>
                <a:cs typeface="+mn-cs"/>
              </a:rPr>
              <a:t>Stop wasting hours setting up developer environments, spinning up new instances, and making copies of production code to run locally. With Docker, you simply take copies of your live environment and run them on any new endpoint running a Docker engine.</a:t>
            </a:r>
          </a:p>
          <a:p>
            <a:endParaRPr lang="en-US" dirty="0"/>
          </a:p>
          <a:p>
            <a:r>
              <a:rPr lang="en-US" sz="1200" b="0" i="0" kern="1200" cap="all" dirty="0">
                <a:solidFill>
                  <a:schemeClr val="tx1"/>
                </a:solidFill>
                <a:effectLst/>
                <a:latin typeface="+mn-lt"/>
                <a:ea typeface="+mn-ea"/>
                <a:cs typeface="+mn-cs"/>
              </a:rPr>
              <a:t>EMPOWER CREATIVITY</a:t>
            </a:r>
          </a:p>
          <a:p>
            <a:r>
              <a:rPr lang="en-US" sz="1200" b="0" i="0" kern="1200" dirty="0">
                <a:solidFill>
                  <a:schemeClr val="tx1"/>
                </a:solidFill>
                <a:effectLst/>
                <a:latin typeface="+mn-lt"/>
                <a:ea typeface="+mn-ea"/>
                <a:cs typeface="+mn-cs"/>
              </a:rPr>
              <a:t>The isolation capabilities of Docker containers free developers from constraints: they can use the best language and tools for their application services without worrying about causing internal tooling conflicts.</a:t>
            </a:r>
          </a:p>
          <a:p>
            <a:endParaRPr lang="en-US" dirty="0"/>
          </a:p>
          <a:p>
            <a:r>
              <a:rPr lang="en-US" sz="1200" b="0" i="0" kern="1200" cap="all" dirty="0">
                <a:solidFill>
                  <a:schemeClr val="tx1"/>
                </a:solidFill>
                <a:effectLst/>
                <a:latin typeface="+mn-lt"/>
                <a:ea typeface="+mn-ea"/>
                <a:cs typeface="+mn-cs"/>
              </a:rPr>
              <a:t>ELIMINATE ENVIRONMENT INCONSISTENCIES</a:t>
            </a:r>
          </a:p>
          <a:p>
            <a:r>
              <a:rPr lang="en-US" sz="1200" b="0" i="0" kern="1200" dirty="0">
                <a:solidFill>
                  <a:schemeClr val="tx1"/>
                </a:solidFill>
                <a:effectLst/>
                <a:latin typeface="+mn-lt"/>
                <a:ea typeface="+mn-ea"/>
                <a:cs typeface="+mn-cs"/>
              </a:rPr>
              <a:t>Packaging an application in a container with its configs and dependencies guarantees that the application will always work as designed in any environment: locally, on another machine, in test or production. No more worries about having to install the same configurations into different environments.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56</a:t>
            </a:fld>
            <a:endParaRPr lang="en-US"/>
          </a:p>
        </p:txBody>
      </p:sp>
    </p:spTree>
    <p:extLst>
      <p:ext uri="{BB962C8B-B14F-4D97-AF65-F5344CB8AC3E}">
        <p14:creationId xmlns:p14="http://schemas.microsoft.com/office/powerpoint/2010/main" val="10372600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creates a common framework for developers and sysadmins to work together on distributed applications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DISTRIBUTE &amp; SHARE CONTENT</a:t>
            </a:r>
          </a:p>
          <a:p>
            <a:r>
              <a:rPr lang="en-US" sz="1200" b="0" i="0" kern="1200" dirty="0">
                <a:solidFill>
                  <a:schemeClr val="tx1"/>
                </a:solidFill>
                <a:effectLst/>
                <a:latin typeface="+mn-lt"/>
                <a:ea typeface="+mn-ea"/>
                <a:cs typeface="+mn-cs"/>
              </a:rPr>
              <a:t>Store, distribute, and manage Docker images in Docker Hub with your team. Image updates, changes, and history are automatically shared across your organization.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57</a:t>
            </a:fld>
            <a:endParaRPr lang="en-US"/>
          </a:p>
        </p:txBody>
      </p:sp>
    </p:spTree>
    <p:extLst>
      <p:ext uri="{BB962C8B-B14F-4D97-AF65-F5344CB8AC3E}">
        <p14:creationId xmlns:p14="http://schemas.microsoft.com/office/powerpoint/2010/main" val="2971571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allows you to dynamically change your application -- from adding new capabilities, to quickly changing problem areas.</a:t>
            </a:r>
          </a:p>
          <a:p>
            <a:endParaRPr lang="en-US" sz="1200" b="1"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SHIP 7X MORE</a:t>
            </a:r>
          </a:p>
          <a:p>
            <a:r>
              <a:rPr lang="en-US" sz="1200" b="0" i="0" kern="1200" dirty="0">
                <a:solidFill>
                  <a:schemeClr val="tx1"/>
                </a:solidFill>
                <a:effectLst/>
                <a:latin typeface="+mn-lt"/>
                <a:ea typeface="+mn-ea"/>
                <a:cs typeface="+mn-cs"/>
              </a:rPr>
              <a:t>On average, Docker users ship 7X more software after deploying Docker in their environment. More frequent software updates provide added value to customers.</a:t>
            </a:r>
          </a:p>
          <a:p>
            <a:endParaRPr lang="en-US" dirty="0"/>
          </a:p>
          <a:p>
            <a:r>
              <a:rPr lang="en-US" sz="1200" b="0" i="0" kern="1200" cap="all" dirty="0">
                <a:solidFill>
                  <a:schemeClr val="tx1"/>
                </a:solidFill>
                <a:effectLst/>
                <a:latin typeface="+mn-lt"/>
                <a:ea typeface="+mn-ea"/>
                <a:cs typeface="+mn-cs"/>
              </a:rPr>
              <a:t>QUICKLY SCALE</a:t>
            </a:r>
          </a:p>
          <a:p>
            <a:r>
              <a:rPr lang="en-US" sz="1200" b="0" i="0" kern="1200" dirty="0">
                <a:solidFill>
                  <a:schemeClr val="tx1"/>
                </a:solidFill>
                <a:effectLst/>
                <a:latin typeface="+mn-lt"/>
                <a:ea typeface="+mn-ea"/>
                <a:cs typeface="+mn-cs"/>
              </a:rPr>
              <a:t>Docker containers spin up and down in seconds, making it easy to scale application services to satisfy peak customer demand, and then reduce running containers when demand ebbs.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58</a:t>
            </a:fld>
            <a:endParaRPr lang="en-US"/>
          </a:p>
        </p:txBody>
      </p:sp>
    </p:spTree>
    <p:extLst>
      <p:ext uri="{BB962C8B-B14F-4D97-AF65-F5344CB8AC3E}">
        <p14:creationId xmlns:p14="http://schemas.microsoft.com/office/powerpoint/2010/main" val="3295742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they code up, it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dev to test to production.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a:t>
            </a:r>
            <a:r>
              <a:rPr lang="en-US" dirty="0" err="1"/>
              <a:t>linux</a:t>
            </a:r>
            <a:r>
              <a:rPr lang="en-US" dirty="0"/>
              <a:t> vs Windows – Windows containers are windows only specific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Nano Server</a:t>
            </a:r>
            <a:r>
              <a:rPr lang="en-US" sz="1200" b="0" i="0" kern="1200" dirty="0">
                <a:solidFill>
                  <a:schemeClr val="tx1"/>
                </a:solidFill>
                <a:effectLst/>
                <a:latin typeface="+mn-lt"/>
                <a:ea typeface="+mn-ea"/>
                <a:cs typeface="+mn-cs"/>
              </a:rPr>
              <a:t>, which offers a minimal-footprint headless version of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Windows Server,</a:t>
            </a:r>
            <a:r>
              <a:rPr lang="en-US" sz="1200" b="0" i="0" kern="1200" baseline="0" dirty="0">
                <a:solidFill>
                  <a:schemeClr val="tx1"/>
                </a:solidFill>
                <a:effectLst/>
                <a:latin typeface="+mn-lt"/>
                <a:ea typeface="+mn-ea"/>
                <a:cs typeface="+mn-cs"/>
              </a:rPr>
              <a:t> light UI version of Windows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Microsoft announced a new installation option, Nano Server, which offers a minimal-footprint headless version of Windows Server. It excludes the graphical user interface, </a:t>
            </a:r>
            <a:r>
              <a:rPr lang="en-US" sz="1200" b="0" i="0" u="none" strike="noStrike" kern="1200" dirty="0">
                <a:solidFill>
                  <a:schemeClr val="tx1"/>
                </a:solidFill>
                <a:effectLst/>
                <a:latin typeface="+mn-lt"/>
                <a:ea typeface="+mn-ea"/>
                <a:cs typeface="+mn-cs"/>
                <a:hlinkClick r:id="rId3" tooltip="WoW64"/>
              </a:rPr>
              <a:t>WoW64</a:t>
            </a:r>
            <a:r>
              <a:rPr lang="en-US" sz="1200" b="0" i="0" kern="1200" dirty="0">
                <a:solidFill>
                  <a:schemeClr val="tx1"/>
                </a:solidFill>
                <a:effectLst/>
                <a:latin typeface="+mn-lt"/>
                <a:ea typeface="+mn-ea"/>
                <a:cs typeface="+mn-cs"/>
              </a:rPr>
              <a:t> (support for 32-bit software) and </a:t>
            </a:r>
            <a:r>
              <a:rPr lang="en-US" sz="1200" b="0" i="0" u="none" strike="noStrike" kern="1200" dirty="0">
                <a:solidFill>
                  <a:schemeClr val="tx1"/>
                </a:solidFill>
                <a:effectLst/>
                <a:latin typeface="+mn-lt"/>
                <a:ea typeface="+mn-ea"/>
                <a:cs typeface="+mn-cs"/>
                <a:hlinkClick r:id="rId4" tooltip="Windows Installer"/>
              </a:rPr>
              <a:t>Windows Installer</a:t>
            </a:r>
            <a:r>
              <a:rPr lang="en-US" sz="1200" b="0" i="0" kern="1200" dirty="0">
                <a:solidFill>
                  <a:schemeClr val="tx1"/>
                </a:solidFill>
                <a:effectLst/>
                <a:latin typeface="+mn-lt"/>
                <a:ea typeface="+mn-ea"/>
                <a:cs typeface="+mn-cs"/>
              </a:rPr>
              <a:t>. It does not support </a:t>
            </a:r>
            <a:r>
              <a:rPr lang="en-US" sz="1200" b="0" i="0" u="none" strike="noStrike" kern="1200" dirty="0">
                <a:solidFill>
                  <a:schemeClr val="tx1"/>
                </a:solidFill>
                <a:effectLst/>
                <a:latin typeface="+mn-lt"/>
                <a:ea typeface="+mn-ea"/>
                <a:cs typeface="+mn-cs"/>
                <a:hlinkClick r:id="rId5" tooltip="System console"/>
              </a:rPr>
              <a:t>console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Login"/>
              </a:rPr>
              <a:t>login</a:t>
            </a:r>
            <a:r>
              <a:rPr lang="en-US" sz="1200" b="0" i="0" kern="1200" dirty="0">
                <a:solidFill>
                  <a:schemeClr val="tx1"/>
                </a:solidFill>
                <a:effectLst/>
                <a:latin typeface="+mn-lt"/>
                <a:ea typeface="+mn-ea"/>
                <a:cs typeface="+mn-cs"/>
              </a:rPr>
              <a:t>, either locally or via </a:t>
            </a:r>
            <a:r>
              <a:rPr lang="en-US" sz="1200" b="0" i="0" u="none" strike="noStrike" kern="1200" dirty="0">
                <a:solidFill>
                  <a:schemeClr val="tx1"/>
                </a:solidFill>
                <a:effectLst/>
                <a:latin typeface="+mn-lt"/>
                <a:ea typeface="+mn-ea"/>
                <a:cs typeface="+mn-cs"/>
                <a:hlinkClick r:id="rId7" tooltip="Remote Desktop Connection"/>
              </a:rPr>
              <a:t>Remote Desktop Connection</a:t>
            </a:r>
            <a:r>
              <a:rPr lang="en-US" sz="1200" b="0" i="0" kern="1200" dirty="0">
                <a:solidFill>
                  <a:schemeClr val="tx1"/>
                </a:solidFill>
                <a:effectLst/>
                <a:latin typeface="+mn-lt"/>
                <a:ea typeface="+mn-ea"/>
                <a:cs typeface="+mn-cs"/>
              </a:rPr>
              <a:t>. All management is performed remotely via </a:t>
            </a:r>
            <a:r>
              <a:rPr lang="en-US" sz="1200" b="0" i="0" u="none" strike="noStrike" kern="1200" dirty="0">
                <a:solidFill>
                  <a:schemeClr val="tx1"/>
                </a:solidFill>
                <a:effectLst/>
                <a:latin typeface="+mn-lt"/>
                <a:ea typeface="+mn-ea"/>
                <a:cs typeface="+mn-cs"/>
                <a:hlinkClick r:id="rId8" tooltip="Windows Management Instrumentation"/>
              </a:rPr>
              <a:t>Windows Management Instrumentation</a:t>
            </a:r>
            <a:r>
              <a:rPr lang="en-US" sz="1200" b="0" i="0" kern="1200" dirty="0">
                <a:solidFill>
                  <a:schemeClr val="tx1"/>
                </a:solidFill>
                <a:effectLst/>
                <a:latin typeface="+mn-lt"/>
                <a:ea typeface="+mn-ea"/>
                <a:cs typeface="+mn-cs"/>
              </a:rPr>
              <a:t> (WMI), </a:t>
            </a:r>
            <a:r>
              <a:rPr lang="en-US" sz="1200" b="0" i="0" u="none" strike="noStrike" kern="1200" dirty="0">
                <a:solidFill>
                  <a:schemeClr val="tx1"/>
                </a:solidFill>
                <a:effectLst/>
                <a:latin typeface="+mn-lt"/>
                <a:ea typeface="+mn-ea"/>
                <a:cs typeface="+mn-cs"/>
                <a:hlinkClick r:id="rId9" tooltip="Windows PowerShell"/>
              </a:rPr>
              <a:t>Windows PowerShell</a:t>
            </a:r>
            <a:r>
              <a:rPr lang="en-US" sz="1200" b="0" i="0" kern="1200" dirty="0">
                <a:solidFill>
                  <a:schemeClr val="tx1"/>
                </a:solidFill>
                <a:effectLst/>
                <a:latin typeface="+mn-lt"/>
                <a:ea typeface="+mn-ea"/>
                <a:cs typeface="+mn-cs"/>
              </a:rPr>
              <a:t> and Remote Server Management Tools (a collection of web-based GUI and command line tools).</a:t>
            </a:r>
            <a:r>
              <a:rPr lang="en-US" sz="1200" b="0" i="0" u="none" strike="noStrike" kern="1200" baseline="30000" dirty="0">
                <a:solidFill>
                  <a:schemeClr val="tx1"/>
                </a:solidFill>
                <a:effectLst/>
                <a:latin typeface="+mn-lt"/>
                <a:ea typeface="+mn-ea"/>
                <a:cs typeface="+mn-cs"/>
                <a:hlinkClick r:id="rId10"/>
              </a:rPr>
              <a:t>[25]</a:t>
            </a:r>
            <a:r>
              <a:rPr lang="en-US" sz="1200" b="0" i="0" kern="1200" dirty="0">
                <a:solidFill>
                  <a:schemeClr val="tx1"/>
                </a:solidFill>
                <a:effectLst/>
                <a:latin typeface="+mn-lt"/>
                <a:ea typeface="+mn-ea"/>
                <a:cs typeface="+mn-cs"/>
              </a:rPr>
              <a:t> However, in Technical Preview 5, Microsoft has re-added the ability to administer Nano Server locally through PowerShell. According to Microsoft engineer Jeffrey </a:t>
            </a:r>
            <a:r>
              <a:rPr lang="en-US" sz="1200" b="0" i="0" kern="1200" dirty="0" err="1">
                <a:solidFill>
                  <a:schemeClr val="tx1"/>
                </a:solidFill>
                <a:effectLst/>
                <a:latin typeface="+mn-lt"/>
                <a:ea typeface="+mn-ea"/>
                <a:cs typeface="+mn-cs"/>
              </a:rPr>
              <a:t>Snover</a:t>
            </a:r>
            <a:r>
              <a:rPr lang="en-US" sz="1200" b="0" i="0" kern="1200" dirty="0">
                <a:solidFill>
                  <a:schemeClr val="tx1"/>
                </a:solidFill>
                <a:effectLst/>
                <a:latin typeface="+mn-lt"/>
                <a:ea typeface="+mn-ea"/>
                <a:cs typeface="+mn-cs"/>
              </a:rPr>
              <a:t>, Nano Server has 93% lower </a:t>
            </a:r>
            <a:r>
              <a:rPr lang="en-US" sz="1200" b="0" i="0" u="none" strike="noStrike" kern="1200" dirty="0">
                <a:solidFill>
                  <a:schemeClr val="tx1"/>
                </a:solidFill>
                <a:effectLst/>
                <a:latin typeface="+mn-lt"/>
                <a:ea typeface="+mn-ea"/>
                <a:cs typeface="+mn-cs"/>
                <a:hlinkClick r:id="rId11" tooltip="VHD (file format)"/>
              </a:rPr>
              <a:t>VHD</a:t>
            </a:r>
            <a:r>
              <a:rPr lang="en-US" sz="1200" b="0" i="0" kern="1200" dirty="0">
                <a:solidFill>
                  <a:schemeClr val="tx1"/>
                </a:solidFill>
                <a:effectLst/>
                <a:latin typeface="+mn-lt"/>
                <a:ea typeface="+mn-ea"/>
                <a:cs typeface="+mn-cs"/>
              </a:rPr>
              <a:t> size, 92% fewer critical security advisories, and 80% fewer reboots than Windows Server.</a:t>
            </a:r>
            <a:r>
              <a:rPr lang="en-US" sz="1200" b="0" i="0" u="none" strike="noStrike" kern="1200" baseline="30000" dirty="0">
                <a:solidFill>
                  <a:schemeClr val="tx1"/>
                </a:solidFill>
                <a:effectLst/>
                <a:latin typeface="+mn-lt"/>
                <a:ea typeface="+mn-ea"/>
                <a:cs typeface="+mn-cs"/>
                <a:hlinkClick r:id="rId12"/>
              </a:rPr>
              <a:t>[26]</a:t>
            </a:r>
            <a:r>
              <a:rPr lang="en-US" sz="1200" b="0" i="0" u="none" strike="noStrike" kern="1200" baseline="30000" dirty="0">
                <a:solidFill>
                  <a:schemeClr val="tx1"/>
                </a:solidFill>
                <a:effectLst/>
                <a:latin typeface="+mn-lt"/>
                <a:ea typeface="+mn-ea"/>
                <a:cs typeface="+mn-cs"/>
                <a:hlinkClick r:id="rId13"/>
              </a:rPr>
              <a:t>[27]</a:t>
            </a:r>
            <a:endParaRPr lang="en-US" dirty="0"/>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59</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104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6</a:t>
            </a:fld>
            <a:endParaRPr lang="en-US"/>
          </a:p>
        </p:txBody>
      </p:sp>
    </p:spTree>
    <p:extLst>
      <p:ext uri="{BB962C8B-B14F-4D97-AF65-F5344CB8AC3E}">
        <p14:creationId xmlns:p14="http://schemas.microsoft.com/office/powerpoint/2010/main" val="372380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images are read-only templates from which Docker containers are instantiated. Each image consists of a series of layers. Docker uses union file systems to combine these layers into a single image. Union file systems allow files and directories of separate file systems, known as branches, to be transparently overlaid, forming a single coherent file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layers are one of the reasons Docker is so lightweight. When you change a Docker image, such as when you update an application to a new version, a new layer is built and replaces only the layer it updates. The other layers remain intact. To distribute the update, you only need to transfer the updated layer. Layering speeds up distribution of Docker images and reduces the disk space required to host containers. Docker determines which layers need to be updated at runtime.</a:t>
            </a:r>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7</a:t>
            </a:fld>
            <a:endParaRPr lang="en-US"/>
          </a:p>
        </p:txBody>
      </p:sp>
    </p:spTree>
    <p:extLst>
      <p:ext uri="{BB962C8B-B14F-4D97-AF65-F5344CB8AC3E}">
        <p14:creationId xmlns:p14="http://schemas.microsoft.com/office/powerpoint/2010/main" val="659563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8</a:t>
            </a:fld>
            <a:endParaRPr lang="en-US"/>
          </a:p>
        </p:txBody>
      </p:sp>
    </p:spTree>
    <p:extLst>
      <p:ext uri="{BB962C8B-B14F-4D97-AF65-F5344CB8AC3E}">
        <p14:creationId xmlns:p14="http://schemas.microsoft.com/office/powerpoint/2010/main" val="2379227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docker</a:t>
            </a:r>
            <a:r>
              <a:rPr lang="en-US" dirty="0"/>
              <a:t> build users can create an automated build that executes several command-line instructions in succession.</a:t>
            </a:r>
          </a:p>
          <a:p>
            <a:endParaRPr lang="en-US" dirty="0"/>
          </a:p>
          <a:p>
            <a:r>
              <a:rPr lang="en-US" dirty="0"/>
              <a:t>https://docs.docker.com/engine/reference/builder/</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9</a:t>
            </a:fld>
            <a:endParaRPr lang="en-US"/>
          </a:p>
        </p:txBody>
      </p:sp>
    </p:spTree>
    <p:extLst>
      <p:ext uri="{BB962C8B-B14F-4D97-AF65-F5344CB8AC3E}">
        <p14:creationId xmlns:p14="http://schemas.microsoft.com/office/powerpoint/2010/main" val="3940259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6"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505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32" name="Shape 232"/>
          <p:cNvPicPr preferRelativeResize="0"/>
          <p:nvPr/>
        </p:nvPicPr>
        <p:blipFill rotWithShape="1">
          <a:blip r:embed="rId3">
            <a:alphaModFix/>
          </a:blip>
          <a:srcRect/>
          <a:stretch/>
        </p:blipFill>
        <p:spPr>
          <a:xfrm>
            <a:off x="10924032" y="5768101"/>
            <a:ext cx="963168" cy="805371"/>
          </a:xfrm>
          <a:prstGeom prst="rect">
            <a:avLst/>
          </a:prstGeom>
          <a:noFill/>
          <a:ln>
            <a:noFill/>
          </a:ln>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461963" marR="0" lvl="0" indent="-293688" algn="l" rtl="0">
              <a:lnSpc>
                <a:spcPct val="15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49" name="Shape 249"/>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7" name="Picture 6"/>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59925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255"/>
        <p:cNvGrpSpPr/>
        <p:nvPr/>
      </p:nvGrpSpPr>
      <p:grpSpPr>
        <a:xfrm>
          <a:off x="0" y="0"/>
          <a:ext cx="0" cy="0"/>
          <a:chOff x="0" y="0"/>
          <a:chExt cx="0" cy="0"/>
        </a:xfrm>
      </p:grpSpPr>
      <p:sp>
        <p:nvSpPr>
          <p:cNvPr id="256" name="Shape 256"/>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58" name="Shape 25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9" name="Shape 259"/>
          <p:cNvSpPr txBox="1">
            <a:spLocks noGrp="1"/>
          </p:cNvSpPr>
          <p:nvPr>
            <p:ph type="body" idx="1"/>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800"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0" name="Shape 260"/>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8" name="Picture 7"/>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1848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8/30/2017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8/30/2017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838200" y="6356349"/>
            <a:ext cx="2743197" cy="365123"/>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4038602" y="6356349"/>
            <a:ext cx="4114799" cy="365123"/>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8610600" y="6356349"/>
            <a:ext cx="2743197" cy="365123"/>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1200" smtClean="0">
                <a:solidFill>
                  <a:srgbClr val="888888"/>
                </a:solidFill>
                <a:latin typeface="Calibri"/>
                <a:ea typeface="Calibri"/>
                <a:cs typeface="Calibri"/>
                <a:sym typeface="Calibri"/>
              </a:rPr>
              <a:pPr algn="r">
                <a:buClr>
                  <a:srgbClr val="888888"/>
                </a:buCl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9416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1" r:id="rId5"/>
    <p:sldLayoutId id="2147483673" r:id="rId6"/>
    <p:sldLayoutId id="2147483674"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st.github.com/MichaelSimons/cdc717b961d86b4c3dc95347085123ac"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46.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4.jpe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s>
</file>

<file path=ppt/slides/_rels/slide4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48.png"/><Relationship Id="rId2" Type="http://schemas.openxmlformats.org/officeDocument/2006/relationships/notesSlide" Target="../notesSlides/notesSlide48.xml"/><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46.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45.png"/><Relationship Id="rId9" Type="http://schemas.openxmlformats.org/officeDocument/2006/relationships/image" Target="../media/image25.png"/><Relationship Id="rId14" Type="http://schemas.openxmlformats.org/officeDocument/2006/relationships/image" Target="../media/image30.png"/></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49.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9.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53.png"/><Relationship Id="rId4" Type="http://schemas.openxmlformats.org/officeDocument/2006/relationships/image" Target="../media/image9.png"/><Relationship Id="rId9" Type="http://schemas.openxmlformats.org/officeDocument/2006/relationships/image" Target="../media/image48.png"/></Relationships>
</file>

<file path=ppt/slides/_rels/slide5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53.png"/><Relationship Id="rId4" Type="http://schemas.openxmlformats.org/officeDocument/2006/relationships/image" Target="../media/image9.png"/><Relationship Id="rId9" Type="http://schemas.openxmlformats.org/officeDocument/2006/relationships/image" Target="../media/image48.png"/></Relationships>
</file>

<file path=ppt/slides/_rels/slide5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55.png"/><Relationship Id="rId4" Type="http://schemas.openxmlformats.org/officeDocument/2006/relationships/image" Target="../media/image14.png"/><Relationship Id="rId9"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7.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Brown Bag</a:t>
            </a:r>
          </a:p>
        </p:txBody>
      </p:sp>
      <p:sp>
        <p:nvSpPr>
          <p:cNvPr id="3" name="Text Placeholder 2"/>
          <p:cNvSpPr>
            <a:spLocks noGrp="1"/>
          </p:cNvSpPr>
          <p:nvPr>
            <p:ph type="body" idx="2"/>
          </p:nvPr>
        </p:nvSpPr>
        <p:spPr/>
        <p:txBody>
          <a:bodyPr/>
          <a:lstStyle/>
          <a:p>
            <a:r>
              <a:rPr lang="en-US" dirty="0"/>
              <a:t>Michael Simons (</a:t>
            </a:r>
            <a:r>
              <a:rPr lang="en-US" dirty="0" err="1"/>
              <a:t>msimons</a:t>
            </a:r>
            <a:r>
              <a:rPr lang="en-US" dirty="0"/>
              <a:t>)</a:t>
            </a:r>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history</a:t>
            </a:r>
          </a:p>
        </p:txBody>
      </p:sp>
      <p:sp>
        <p:nvSpPr>
          <p:cNvPr id="3" name="Text Placeholder 2"/>
          <p:cNvSpPr>
            <a:spLocks noGrp="1"/>
          </p:cNvSpPr>
          <p:nvPr>
            <p:ph type="body" idx="1"/>
          </p:nvPr>
        </p:nvSpPr>
        <p:spPr/>
        <p:txBody>
          <a:bodyPr/>
          <a:lstStyle/>
          <a:p>
            <a:pPr marL="169329" indent="0">
              <a:lnSpc>
                <a:spcPct val="100000"/>
              </a:lnSpc>
              <a:buNone/>
            </a:pPr>
            <a:r>
              <a:rPr lang="en-US" sz="1600" dirty="0">
                <a:latin typeface="Consolas" panose="020B0609020204030204" pitchFamily="49" charset="0"/>
              </a:rPr>
              <a:t>IMAGE               CREATED             </a:t>
            </a:r>
            <a:r>
              <a:rPr lang="en-US" sz="1600" dirty="0" err="1">
                <a:latin typeface="Consolas" panose="020B0609020204030204" pitchFamily="49" charset="0"/>
              </a:rPr>
              <a:t>CREATED</a:t>
            </a:r>
            <a:r>
              <a:rPr lang="en-US" sz="1600" dirty="0">
                <a:latin typeface="Consolas" panose="020B0609020204030204" pitchFamily="49" charset="0"/>
              </a:rPr>
              <a:t> BY                                      SIZE</a:t>
            </a:r>
          </a:p>
          <a:p>
            <a:pPr marL="169329" indent="0">
              <a:lnSpc>
                <a:spcPct val="100000"/>
              </a:lnSpc>
              <a:buNone/>
            </a:pPr>
            <a:r>
              <a:rPr lang="en-US" sz="1600" dirty="0">
                <a:latin typeface="Consolas" panose="020B0609020204030204" pitchFamily="49" charset="0"/>
              </a:rPr>
              <a:t>48e3f964cc7a        6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ENTRYPOINT ["</a:t>
            </a:r>
            <a:r>
              <a:rPr lang="en-US" sz="1600" dirty="0" err="1">
                <a:latin typeface="Consolas" panose="020B0609020204030204" pitchFamily="49" charset="0"/>
              </a:rPr>
              <a:t>dotnet</a:t>
            </a:r>
            <a:r>
              <a:rPr lang="en-US" sz="1600" dirty="0">
                <a:latin typeface="Consolas" panose="020B0609020204030204" pitchFamily="49" charset="0"/>
              </a:rPr>
              <a:t>" "d...   0B</a:t>
            </a:r>
          </a:p>
          <a:p>
            <a:pPr marL="169329" indent="0">
              <a:lnSpc>
                <a:spcPct val="100000"/>
              </a:lnSpc>
              <a:buNone/>
            </a:pPr>
            <a:r>
              <a:rPr lang="en-US" sz="1600" dirty="0">
                <a:latin typeface="Consolas" panose="020B0609020204030204" pitchFamily="49" charset="0"/>
              </a:rPr>
              <a:t>7e208544fd80        6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COPY dir:2a226c263ba3d17...   9.79kB</a:t>
            </a:r>
          </a:p>
          <a:p>
            <a:pPr marL="169329" indent="0">
              <a:lnSpc>
                <a:spcPct val="100000"/>
              </a:lnSpc>
              <a:buNone/>
            </a:pPr>
            <a:r>
              <a:rPr lang="en-US" sz="1600" dirty="0">
                <a:latin typeface="Consolas" panose="020B0609020204030204" pitchFamily="49" charset="0"/>
              </a:rPr>
              <a:t>8f0dc8d699dd        6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WORKDIR /app                  0B</a:t>
            </a:r>
          </a:p>
          <a:p>
            <a:pPr marL="169329" indent="0">
              <a:lnSpc>
                <a:spcPct val="100000"/>
              </a:lnSpc>
              <a:buNone/>
            </a:pPr>
            <a:r>
              <a:rPr lang="en-US" sz="1600" dirty="0">
                <a:latin typeface="Consolas" panose="020B0609020204030204" pitchFamily="49" charset="0"/>
              </a:rPr>
              <a:t>288f93ad94af        12 days ago         /bin/</a:t>
            </a:r>
            <a:r>
              <a:rPr lang="en-US" sz="1600" dirty="0" err="1">
                <a:latin typeface="Consolas" panose="020B0609020204030204" pitchFamily="49" charset="0"/>
              </a:rPr>
              <a:t>sh</a:t>
            </a:r>
            <a:r>
              <a:rPr lang="en-US" sz="1600" dirty="0">
                <a:latin typeface="Consolas" panose="020B0609020204030204" pitchFamily="49" charset="0"/>
              </a:rPr>
              <a:t> -c curl -SL $DOTNET_DOWNLOAD_URL -...   32.5MB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ENV DOTNET_DOWNLOAD_SHA...   0B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ENV DOTNET_DOWNLOAD_URL...   0B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ENV DOTNET_VERSION=2.0.0     0B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apt-get update     &amp;&amp; apt-get </a:t>
            </a:r>
            <a:r>
              <a:rPr lang="en-US" sz="1600" dirty="0" err="1">
                <a:latin typeface="Consolas" panose="020B0609020204030204" pitchFamily="49" charset="0"/>
              </a:rPr>
              <a:t>i</a:t>
            </a:r>
            <a:r>
              <a:rPr lang="en-US" sz="1600" dirty="0">
                <a:latin typeface="Consolas" panose="020B0609020204030204" pitchFamily="49" charset="0"/>
              </a:rPr>
              <a:t>...   1.38MB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apt-get update     &amp;&amp; apt-get </a:t>
            </a:r>
            <a:r>
              <a:rPr lang="en-US" sz="1600" dirty="0" err="1">
                <a:latin typeface="Consolas" panose="020B0609020204030204" pitchFamily="49" charset="0"/>
              </a:rPr>
              <a:t>i</a:t>
            </a:r>
            <a:r>
              <a:rPr lang="en-US" sz="1600" dirty="0">
                <a:latin typeface="Consolas" panose="020B0609020204030204" pitchFamily="49" charset="0"/>
              </a:rPr>
              <a:t>...   45.4MB</a:t>
            </a:r>
          </a:p>
          <a:p>
            <a:pPr marL="169329" indent="0">
              <a:lnSpc>
                <a:spcPct val="100000"/>
              </a:lnSpc>
              <a:buNone/>
            </a:pPr>
            <a:r>
              <a:rPr lang="en-US" sz="1600" dirty="0">
                <a:latin typeface="Consolas" panose="020B0609020204030204" pitchFamily="49" charset="0"/>
              </a:rPr>
              <a:t>&lt;missing&gt;           5 weeks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CMD ["bash"]                 0B</a:t>
            </a:r>
          </a:p>
          <a:p>
            <a:pPr marL="169329" indent="0">
              <a:lnSpc>
                <a:spcPct val="100000"/>
              </a:lnSpc>
              <a:buNone/>
            </a:pPr>
            <a:r>
              <a:rPr lang="en-US" sz="1600" dirty="0">
                <a:latin typeface="Consolas" panose="020B0609020204030204" pitchFamily="49" charset="0"/>
              </a:rPr>
              <a:t>&lt;missing&gt;           5 weeks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ADD file:5b66635869fca4e...   85.7MB</a:t>
            </a:r>
            <a:endParaRPr lang="en-US" sz="1600" dirty="0">
              <a:latin typeface="Consolas" panose="020B0609020204030204" pitchFamily="49" charset="0"/>
            </a:endParaRPr>
          </a:p>
        </p:txBody>
      </p:sp>
    </p:spTree>
    <p:extLst>
      <p:ext uri="{BB962C8B-B14F-4D97-AF65-F5344CB8AC3E}">
        <p14:creationId xmlns:p14="http://schemas.microsoft.com/office/powerpoint/2010/main" val="343034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Optimization Problem</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debian:jessie</a:t>
            </a:r>
            <a:endParaRPr lang="en-US" sz="2000" dirty="0"/>
          </a:p>
          <a:p>
            <a:pPr marL="169329" indent="0">
              <a:lnSpc>
                <a:spcPct val="100000"/>
              </a:lnSpc>
              <a:buNone/>
            </a:pPr>
            <a:endParaRPr lang="en-US" sz="2000" dirty="0"/>
          </a:p>
          <a:p>
            <a:pPr marL="169329" indent="0">
              <a:lnSpc>
                <a:spcPct val="100000"/>
              </a:lnSpc>
              <a:buNone/>
            </a:pPr>
            <a:r>
              <a:rPr lang="en-US" sz="2000" dirty="0"/>
              <a:t># Install .NET Core</a:t>
            </a:r>
          </a:p>
          <a:p>
            <a:pPr marL="169329" indent="0">
              <a:lnSpc>
                <a:spcPct val="100000"/>
              </a:lnSpc>
              <a:buNone/>
            </a:pPr>
            <a:r>
              <a:rPr lang="en-US" sz="2000" dirty="0"/>
              <a:t>ENV DOTNET_VERSION 2.0.0</a:t>
            </a:r>
          </a:p>
          <a:p>
            <a:pPr marL="169329" indent="0">
              <a:lnSpc>
                <a:spcPct val="100000"/>
              </a:lnSpc>
              <a:buNone/>
            </a:pPr>
            <a:r>
              <a:rPr lang="en-US" sz="2000" dirty="0"/>
              <a:t>ENV DOTNET_DOWNLOAD_URL https://dotnetcli.blob.core.windows.net/...</a:t>
            </a:r>
          </a:p>
          <a:p>
            <a:pPr marL="169329" indent="0">
              <a:lnSpc>
                <a:spcPct val="100000"/>
              </a:lnSpc>
              <a:buNone/>
            </a:pPr>
            <a:endParaRPr lang="en-US" sz="2000" dirty="0"/>
          </a:p>
          <a:p>
            <a:pPr marL="169329" indent="0">
              <a:lnSpc>
                <a:spcPct val="100000"/>
              </a:lnSpc>
              <a:buNone/>
            </a:pPr>
            <a:r>
              <a:rPr lang="en-US" sz="2000" dirty="0"/>
              <a:t>RUN curl -SL $DOTNET_DOWNLOAD_URL --output dotnet.tar.gz</a:t>
            </a:r>
          </a:p>
          <a:p>
            <a:pPr marL="169329" indent="0">
              <a:lnSpc>
                <a:spcPct val="100000"/>
              </a:lnSpc>
              <a:buNone/>
            </a:pPr>
            <a:r>
              <a:rPr lang="en-US" sz="2000" dirty="0"/>
              <a:t>RUN </a:t>
            </a:r>
            <a:r>
              <a:rPr lang="en-US" sz="2000" dirty="0" err="1"/>
              <a:t>mkdir</a:t>
            </a:r>
            <a:r>
              <a:rPr lang="en-US" sz="2000" dirty="0"/>
              <a:t> -p /</a:t>
            </a:r>
            <a:r>
              <a:rPr lang="en-US" sz="2000" dirty="0" err="1"/>
              <a:t>usr</a:t>
            </a:r>
            <a:r>
              <a:rPr lang="en-US" sz="2000" dirty="0"/>
              <a:t>/share/</a:t>
            </a:r>
            <a:r>
              <a:rPr lang="en-US" sz="2000" dirty="0" err="1"/>
              <a:t>dotnet</a:t>
            </a:r>
            <a:endParaRPr lang="en-US" sz="2000" dirty="0"/>
          </a:p>
          <a:p>
            <a:pPr marL="169329" indent="0">
              <a:lnSpc>
                <a:spcPct val="100000"/>
              </a:lnSpc>
              <a:buNone/>
            </a:pPr>
            <a:r>
              <a:rPr lang="en-US" sz="2000" dirty="0"/>
              <a:t>RUN tar -</a:t>
            </a:r>
            <a:r>
              <a:rPr lang="en-US" sz="2000" dirty="0" err="1"/>
              <a:t>zxf</a:t>
            </a:r>
            <a:r>
              <a:rPr lang="en-US" sz="2000" dirty="0"/>
              <a:t> dotnet.tar.gz -C /</a:t>
            </a:r>
            <a:r>
              <a:rPr lang="en-US" sz="2000" dirty="0" err="1"/>
              <a:t>usr</a:t>
            </a:r>
            <a:r>
              <a:rPr lang="en-US" sz="2000" dirty="0"/>
              <a:t>/share/</a:t>
            </a:r>
            <a:r>
              <a:rPr lang="en-US" sz="2000" dirty="0" err="1"/>
              <a:t>dotnet</a:t>
            </a:r>
            <a:endParaRPr lang="en-US" sz="2000" dirty="0"/>
          </a:p>
          <a:p>
            <a:pPr marL="169329" indent="0">
              <a:lnSpc>
                <a:spcPct val="100000"/>
              </a:lnSpc>
              <a:buNone/>
            </a:pPr>
            <a:r>
              <a:rPr lang="en-US" sz="2000" dirty="0"/>
              <a:t>RUN ln -s /</a:t>
            </a:r>
            <a:r>
              <a:rPr lang="en-US" sz="2000" dirty="0" err="1"/>
              <a:t>usr</a:t>
            </a:r>
            <a:r>
              <a:rPr lang="en-US" sz="2000" dirty="0"/>
              <a:t>/share/</a:t>
            </a:r>
            <a:r>
              <a:rPr lang="en-US" sz="2000" dirty="0" err="1"/>
              <a:t>dotnet</a:t>
            </a:r>
            <a:r>
              <a:rPr lang="en-US" sz="2000" dirty="0"/>
              <a:t>/</a:t>
            </a:r>
            <a:r>
              <a:rPr lang="en-US" sz="2000" dirty="0" err="1"/>
              <a:t>dotnet</a:t>
            </a:r>
            <a:r>
              <a:rPr lang="en-US" sz="2000" dirty="0"/>
              <a:t> /</a:t>
            </a:r>
            <a:r>
              <a:rPr lang="en-US" sz="2000" dirty="0" err="1"/>
              <a:t>usr</a:t>
            </a:r>
            <a:r>
              <a:rPr lang="en-US" sz="2000" dirty="0"/>
              <a:t>/bin/</a:t>
            </a:r>
            <a:r>
              <a:rPr lang="en-US" sz="2000" dirty="0" err="1"/>
              <a:t>dotnet</a:t>
            </a:r>
            <a:endParaRPr lang="en-US" sz="2000" dirty="0"/>
          </a:p>
        </p:txBody>
      </p:sp>
    </p:spTree>
    <p:extLst>
      <p:ext uri="{BB962C8B-B14F-4D97-AF65-F5344CB8AC3E}">
        <p14:creationId xmlns:p14="http://schemas.microsoft.com/office/powerpoint/2010/main" val="3654139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Better?</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debian:jessie</a:t>
            </a:r>
            <a:endParaRPr lang="en-US" sz="2000" dirty="0"/>
          </a:p>
          <a:p>
            <a:pPr marL="169329" indent="0">
              <a:lnSpc>
                <a:spcPct val="100000"/>
              </a:lnSpc>
              <a:buNone/>
            </a:pPr>
            <a:endParaRPr lang="en-US" sz="2000" dirty="0"/>
          </a:p>
          <a:p>
            <a:pPr marL="169329" indent="0">
              <a:lnSpc>
                <a:spcPct val="100000"/>
              </a:lnSpc>
              <a:buNone/>
            </a:pPr>
            <a:r>
              <a:rPr lang="en-US" sz="2000" dirty="0"/>
              <a:t># Install .NET Core</a:t>
            </a:r>
          </a:p>
          <a:p>
            <a:pPr marL="169329" indent="0">
              <a:lnSpc>
                <a:spcPct val="100000"/>
              </a:lnSpc>
              <a:buNone/>
            </a:pPr>
            <a:r>
              <a:rPr lang="en-US" sz="2000" dirty="0"/>
              <a:t>ENV DOTNET_VERSION 2.0.0</a:t>
            </a:r>
          </a:p>
          <a:p>
            <a:pPr marL="169329" indent="0">
              <a:lnSpc>
                <a:spcPct val="100000"/>
              </a:lnSpc>
              <a:buNone/>
            </a:pPr>
            <a:r>
              <a:rPr lang="en-US" sz="2000" dirty="0"/>
              <a:t>ENV DOTNET_DOWNLOAD_URL https://dotnetcli.blob.core.windows.net/...</a:t>
            </a:r>
          </a:p>
          <a:p>
            <a:pPr marL="169329" indent="0">
              <a:lnSpc>
                <a:spcPct val="100000"/>
              </a:lnSpc>
              <a:buNone/>
            </a:pPr>
            <a:endParaRPr lang="en-US" sz="2000" dirty="0"/>
          </a:p>
          <a:p>
            <a:pPr marL="169329" indent="0">
              <a:lnSpc>
                <a:spcPct val="100000"/>
              </a:lnSpc>
              <a:buNone/>
            </a:pPr>
            <a:r>
              <a:rPr lang="en-US" sz="2000" dirty="0"/>
              <a:t>RUN curl -SL $DOTNET_DOWNLOAD_URL --output dotnet.tar.gz</a:t>
            </a:r>
          </a:p>
          <a:p>
            <a:pPr marL="169329" indent="0">
              <a:lnSpc>
                <a:spcPct val="100000"/>
              </a:lnSpc>
              <a:buNone/>
            </a:pPr>
            <a:r>
              <a:rPr lang="en-US" sz="2000" dirty="0"/>
              <a:t>RUN </a:t>
            </a:r>
            <a:r>
              <a:rPr lang="en-US" sz="2000" dirty="0" err="1"/>
              <a:t>mkdir</a:t>
            </a:r>
            <a:r>
              <a:rPr lang="en-US" sz="2000" dirty="0"/>
              <a:t> -p /</a:t>
            </a:r>
            <a:r>
              <a:rPr lang="en-US" sz="2000" dirty="0" err="1"/>
              <a:t>usr</a:t>
            </a:r>
            <a:r>
              <a:rPr lang="en-US" sz="2000" dirty="0"/>
              <a:t>/share/</a:t>
            </a:r>
            <a:r>
              <a:rPr lang="en-US" sz="2000" dirty="0" err="1"/>
              <a:t>dotnet</a:t>
            </a:r>
            <a:endParaRPr lang="en-US" sz="2000" dirty="0"/>
          </a:p>
          <a:p>
            <a:pPr marL="169329" indent="0">
              <a:lnSpc>
                <a:spcPct val="100000"/>
              </a:lnSpc>
              <a:buNone/>
            </a:pPr>
            <a:r>
              <a:rPr lang="en-US" sz="2000" dirty="0"/>
              <a:t>RUN tar -</a:t>
            </a:r>
            <a:r>
              <a:rPr lang="en-US" sz="2000" dirty="0" err="1"/>
              <a:t>zxf</a:t>
            </a:r>
            <a:r>
              <a:rPr lang="en-US" sz="2000" dirty="0"/>
              <a:t> dotnet.tar.gz -C /</a:t>
            </a:r>
            <a:r>
              <a:rPr lang="en-US" sz="2000" dirty="0" err="1"/>
              <a:t>usr</a:t>
            </a:r>
            <a:r>
              <a:rPr lang="en-US" sz="2000" dirty="0"/>
              <a:t>/share/</a:t>
            </a:r>
            <a:r>
              <a:rPr lang="en-US" sz="2000" dirty="0" err="1"/>
              <a:t>dotnet</a:t>
            </a:r>
            <a:endParaRPr lang="en-US" sz="2000" dirty="0"/>
          </a:p>
          <a:p>
            <a:pPr marL="169329" indent="0">
              <a:lnSpc>
                <a:spcPct val="100000"/>
              </a:lnSpc>
              <a:buNone/>
            </a:pPr>
            <a:r>
              <a:rPr lang="en-US" sz="2000" b="1" dirty="0"/>
              <a:t>++ RUN </a:t>
            </a:r>
            <a:r>
              <a:rPr lang="en-US" sz="2000" b="1" dirty="0" err="1"/>
              <a:t>rm</a:t>
            </a:r>
            <a:r>
              <a:rPr lang="en-US" sz="2000" b="1" dirty="0"/>
              <a:t> dotnet.tar.gz</a:t>
            </a:r>
          </a:p>
          <a:p>
            <a:pPr marL="169329" indent="0">
              <a:lnSpc>
                <a:spcPct val="100000"/>
              </a:lnSpc>
              <a:buNone/>
            </a:pPr>
            <a:r>
              <a:rPr lang="en-US" sz="2000" dirty="0"/>
              <a:t>RUN ln -s /</a:t>
            </a:r>
            <a:r>
              <a:rPr lang="en-US" sz="2000" dirty="0" err="1"/>
              <a:t>usr</a:t>
            </a:r>
            <a:r>
              <a:rPr lang="en-US" sz="2000" dirty="0"/>
              <a:t>/share/</a:t>
            </a:r>
            <a:r>
              <a:rPr lang="en-US" sz="2000" dirty="0" err="1"/>
              <a:t>dotnet</a:t>
            </a:r>
            <a:r>
              <a:rPr lang="en-US" sz="2000" dirty="0"/>
              <a:t>/</a:t>
            </a:r>
            <a:r>
              <a:rPr lang="en-US" sz="2000" dirty="0" err="1"/>
              <a:t>dotnet</a:t>
            </a:r>
            <a:r>
              <a:rPr lang="en-US" sz="2000" dirty="0"/>
              <a:t> /</a:t>
            </a:r>
            <a:r>
              <a:rPr lang="en-US" sz="2000" dirty="0" err="1"/>
              <a:t>usr</a:t>
            </a:r>
            <a:r>
              <a:rPr lang="en-US" sz="2000" dirty="0"/>
              <a:t>/bin/</a:t>
            </a:r>
            <a:r>
              <a:rPr lang="en-US" sz="2000" dirty="0" err="1"/>
              <a:t>dotnet</a:t>
            </a:r>
            <a:endParaRPr lang="en-US" sz="2000" dirty="0"/>
          </a:p>
        </p:txBody>
      </p:sp>
    </p:spTree>
    <p:extLst>
      <p:ext uri="{BB962C8B-B14F-4D97-AF65-F5344CB8AC3E}">
        <p14:creationId xmlns:p14="http://schemas.microsoft.com/office/powerpoint/2010/main" val="3701393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debian:jessie</a:t>
            </a:r>
            <a:endParaRPr lang="en-US" sz="2000" dirty="0"/>
          </a:p>
          <a:p>
            <a:pPr marL="169329" indent="0">
              <a:lnSpc>
                <a:spcPct val="100000"/>
              </a:lnSpc>
              <a:buNone/>
            </a:pPr>
            <a:endParaRPr lang="en-US" sz="2000" dirty="0"/>
          </a:p>
          <a:p>
            <a:pPr marL="169329" indent="0">
              <a:lnSpc>
                <a:spcPct val="100000"/>
              </a:lnSpc>
              <a:buNone/>
            </a:pPr>
            <a:r>
              <a:rPr lang="en-US" sz="2000" dirty="0"/>
              <a:t># Install .NET Core</a:t>
            </a:r>
          </a:p>
          <a:p>
            <a:pPr marL="169329" indent="0">
              <a:lnSpc>
                <a:spcPct val="100000"/>
              </a:lnSpc>
              <a:buNone/>
            </a:pPr>
            <a:r>
              <a:rPr lang="en-US" sz="2000" dirty="0"/>
              <a:t>ENV DOTNET_VERSION 2.0.0</a:t>
            </a:r>
          </a:p>
          <a:p>
            <a:pPr marL="169329" indent="0">
              <a:lnSpc>
                <a:spcPct val="100000"/>
              </a:lnSpc>
              <a:buNone/>
            </a:pPr>
            <a:r>
              <a:rPr lang="en-US" sz="2000" dirty="0"/>
              <a:t>ENV DOTNET_DOWNLOAD_URL https://dotnetcli.blob.core.windows.net/...</a:t>
            </a:r>
          </a:p>
          <a:p>
            <a:pPr marL="169329" indent="0">
              <a:lnSpc>
                <a:spcPct val="100000"/>
              </a:lnSpc>
              <a:buNone/>
            </a:pPr>
            <a:endParaRPr lang="en-US" sz="2000" dirty="0"/>
          </a:p>
          <a:p>
            <a:pPr marL="169329" indent="0">
              <a:lnSpc>
                <a:spcPct val="100000"/>
              </a:lnSpc>
              <a:buNone/>
            </a:pPr>
            <a:r>
              <a:rPr lang="en-US" sz="2000" dirty="0"/>
              <a:t>RUN curl -SL $DOTNET_DOWNLOAD_URL --output dotnet.tar.gz \</a:t>
            </a:r>
          </a:p>
          <a:p>
            <a:pPr marL="169329" indent="0">
              <a:lnSpc>
                <a:spcPct val="100000"/>
              </a:lnSpc>
              <a:buNone/>
            </a:pPr>
            <a:r>
              <a:rPr lang="en-US" sz="2000" dirty="0"/>
              <a:t>    &amp;&amp; </a:t>
            </a:r>
            <a:r>
              <a:rPr lang="en-US" sz="2000" dirty="0" err="1"/>
              <a:t>mkdir</a:t>
            </a:r>
            <a:r>
              <a:rPr lang="en-US" sz="2000" dirty="0"/>
              <a:t> -p /</a:t>
            </a:r>
            <a:r>
              <a:rPr lang="en-US" sz="2000" dirty="0" err="1"/>
              <a:t>usr</a:t>
            </a:r>
            <a:r>
              <a:rPr lang="en-US" sz="2000" dirty="0"/>
              <a:t>/share/</a:t>
            </a:r>
            <a:r>
              <a:rPr lang="en-US" sz="2000" dirty="0" err="1"/>
              <a:t>dotnet</a:t>
            </a:r>
            <a:r>
              <a:rPr lang="en-US" sz="2000" dirty="0"/>
              <a:t> \</a:t>
            </a:r>
          </a:p>
          <a:p>
            <a:pPr marL="169329" indent="0">
              <a:lnSpc>
                <a:spcPct val="100000"/>
              </a:lnSpc>
              <a:buNone/>
            </a:pPr>
            <a:r>
              <a:rPr lang="en-US" sz="2000" dirty="0"/>
              <a:t>    &amp;&amp; tar -</a:t>
            </a:r>
            <a:r>
              <a:rPr lang="en-US" sz="2000" dirty="0" err="1"/>
              <a:t>zxf</a:t>
            </a:r>
            <a:r>
              <a:rPr lang="en-US" sz="2000" dirty="0"/>
              <a:t> dotnet.tar.gz -C /</a:t>
            </a:r>
            <a:r>
              <a:rPr lang="en-US" sz="2000" dirty="0" err="1"/>
              <a:t>usr</a:t>
            </a:r>
            <a:r>
              <a:rPr lang="en-US" sz="2000" dirty="0"/>
              <a:t>/share/</a:t>
            </a:r>
            <a:r>
              <a:rPr lang="en-US" sz="2000" dirty="0" err="1"/>
              <a:t>dotnet</a:t>
            </a:r>
            <a:r>
              <a:rPr lang="en-US" sz="2000" dirty="0"/>
              <a:t> \</a:t>
            </a:r>
          </a:p>
          <a:p>
            <a:pPr marL="169329" indent="0">
              <a:lnSpc>
                <a:spcPct val="100000"/>
              </a:lnSpc>
              <a:buNone/>
            </a:pPr>
            <a:r>
              <a:rPr lang="en-US" sz="2000" dirty="0"/>
              <a:t>    &amp;&amp; </a:t>
            </a:r>
            <a:r>
              <a:rPr lang="en-US" sz="2000" dirty="0" err="1"/>
              <a:t>rm</a:t>
            </a:r>
            <a:r>
              <a:rPr lang="en-US" sz="2000" dirty="0"/>
              <a:t> dotnet.tar.gz \</a:t>
            </a:r>
          </a:p>
          <a:p>
            <a:pPr marL="169329" indent="0">
              <a:lnSpc>
                <a:spcPct val="100000"/>
              </a:lnSpc>
              <a:buNone/>
            </a:pPr>
            <a:r>
              <a:rPr lang="en-US" sz="2000" dirty="0"/>
              <a:t>    &amp;&amp; ln -s /</a:t>
            </a:r>
            <a:r>
              <a:rPr lang="en-US" sz="2000" dirty="0" err="1"/>
              <a:t>usr</a:t>
            </a:r>
            <a:r>
              <a:rPr lang="en-US" sz="2000" dirty="0"/>
              <a:t>/share/</a:t>
            </a:r>
            <a:r>
              <a:rPr lang="en-US" sz="2000" dirty="0" err="1"/>
              <a:t>dotnet</a:t>
            </a:r>
            <a:r>
              <a:rPr lang="en-US" sz="2000" dirty="0"/>
              <a:t>/</a:t>
            </a:r>
            <a:r>
              <a:rPr lang="en-US" sz="2000" dirty="0" err="1"/>
              <a:t>dotnet</a:t>
            </a:r>
            <a:r>
              <a:rPr lang="en-US" sz="2000" dirty="0"/>
              <a:t> /</a:t>
            </a:r>
            <a:r>
              <a:rPr lang="en-US" sz="2000" dirty="0" err="1"/>
              <a:t>usr</a:t>
            </a:r>
            <a:r>
              <a:rPr lang="en-US" sz="2000" dirty="0"/>
              <a:t>/bin/</a:t>
            </a:r>
            <a:r>
              <a:rPr lang="en-US" sz="2000" dirty="0" err="1"/>
              <a:t>dotnet</a:t>
            </a:r>
            <a:endParaRPr lang="en-US" sz="2000" dirty="0"/>
          </a:p>
        </p:txBody>
      </p:sp>
    </p:spTree>
    <p:extLst>
      <p:ext uri="{BB962C8B-B14F-4D97-AF65-F5344CB8AC3E}">
        <p14:creationId xmlns:p14="http://schemas.microsoft.com/office/powerpoint/2010/main" val="420112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Layer Caching</a:t>
            </a:r>
          </a:p>
        </p:txBody>
      </p:sp>
      <p:sp>
        <p:nvSpPr>
          <p:cNvPr id="3" name="Text Placeholder 2"/>
          <p:cNvSpPr>
            <a:spLocks noGrp="1"/>
          </p:cNvSpPr>
          <p:nvPr>
            <p:ph type="body" idx="1"/>
          </p:nvPr>
        </p:nvSpPr>
        <p:spPr/>
        <p:txBody>
          <a:bodyPr/>
          <a:lstStyle/>
          <a:p>
            <a:r>
              <a:rPr lang="en-US" dirty="0"/>
              <a:t>Docker build will utilize image cache when possible</a:t>
            </a:r>
          </a:p>
          <a:p>
            <a:r>
              <a:rPr lang="en-US" dirty="0"/>
              <a:t>Each Dockerfile instruction has its own caching semantics</a:t>
            </a:r>
          </a:p>
          <a:p>
            <a:r>
              <a:rPr lang="en-US" dirty="0"/>
              <a:t>--no-cache will ignore cache</a:t>
            </a:r>
          </a:p>
        </p:txBody>
      </p:sp>
    </p:spTree>
    <p:extLst>
      <p:ext uri="{BB962C8B-B14F-4D97-AF65-F5344CB8AC3E}">
        <p14:creationId xmlns:p14="http://schemas.microsoft.com/office/powerpoint/2010/main" val="2941831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a:t>
            </a:r>
          </a:p>
        </p:txBody>
      </p:sp>
      <p:sp>
        <p:nvSpPr>
          <p:cNvPr id="3" name="Text Placeholder 2"/>
          <p:cNvSpPr>
            <a:spLocks noGrp="1"/>
          </p:cNvSpPr>
          <p:nvPr>
            <p:ph type="body" idx="1"/>
          </p:nvPr>
        </p:nvSpPr>
        <p:spPr/>
        <p:txBody>
          <a:bodyPr/>
          <a:lstStyle/>
          <a:p>
            <a:pPr marL="169329" indent="0">
              <a:lnSpc>
                <a:spcPct val="100000"/>
              </a:lnSpc>
              <a:buNone/>
            </a:pPr>
            <a:r>
              <a:rPr lang="en-US" dirty="0"/>
              <a:t>FROM </a:t>
            </a:r>
            <a:r>
              <a:rPr lang="en-US" dirty="0" err="1"/>
              <a:t>microsoft</a:t>
            </a:r>
            <a:r>
              <a:rPr lang="en-US" dirty="0"/>
              <a:t>/dotnet:2.0-sdk</a:t>
            </a:r>
          </a:p>
          <a:p>
            <a:pPr marL="169329" indent="0">
              <a:lnSpc>
                <a:spcPct val="100000"/>
              </a:lnSpc>
              <a:buNone/>
            </a:pPr>
            <a:r>
              <a:rPr lang="en-US" dirty="0"/>
              <a:t>WORKDIR /app</a:t>
            </a:r>
          </a:p>
          <a:p>
            <a:pPr marL="169329" indent="0">
              <a:lnSpc>
                <a:spcPct val="100000"/>
              </a:lnSpc>
              <a:buNone/>
            </a:pPr>
            <a:r>
              <a:rPr lang="en-US" dirty="0"/>
              <a:t>COPY . ./</a:t>
            </a:r>
          </a:p>
          <a:p>
            <a:pPr marL="169329" indent="0">
              <a:lnSpc>
                <a:spcPct val="100000"/>
              </a:lnSpc>
              <a:buNone/>
            </a:pPr>
            <a:r>
              <a:rPr lang="en-US" dirty="0"/>
              <a:t>RUN </a:t>
            </a:r>
            <a:r>
              <a:rPr lang="en-US" dirty="0" err="1"/>
              <a:t>dotnet</a:t>
            </a:r>
            <a:r>
              <a:rPr lang="en-US" dirty="0"/>
              <a:t> restore</a:t>
            </a:r>
          </a:p>
          <a:p>
            <a:pPr marL="169329" indent="0">
              <a:lnSpc>
                <a:spcPct val="100000"/>
              </a:lnSpc>
              <a:buNone/>
            </a:pPr>
            <a:r>
              <a:rPr lang="en-US" dirty="0"/>
              <a:t>RUN </a:t>
            </a:r>
            <a:r>
              <a:rPr lang="en-US" dirty="0" err="1"/>
              <a:t>dotnet</a:t>
            </a:r>
            <a:r>
              <a:rPr lang="en-US" dirty="0"/>
              <a:t> publish -c Release -o out</a:t>
            </a:r>
          </a:p>
          <a:p>
            <a:pPr marL="169329" indent="0">
              <a:lnSpc>
                <a:spcPct val="100000"/>
              </a:lnSpc>
              <a:buNone/>
            </a:pPr>
            <a:r>
              <a:rPr lang="en-US" dirty="0"/>
              <a:t>ENTRYPOINT ["</a:t>
            </a:r>
            <a:r>
              <a:rPr lang="en-US" dirty="0" err="1"/>
              <a:t>dotnet</a:t>
            </a:r>
            <a:r>
              <a:rPr lang="en-US" dirty="0"/>
              <a:t>", "out/dotnetapp.dll"]</a:t>
            </a:r>
            <a:endParaRPr lang="en-US" dirty="0"/>
          </a:p>
        </p:txBody>
      </p:sp>
    </p:spTree>
    <p:extLst>
      <p:ext uri="{BB962C8B-B14F-4D97-AF65-F5344CB8AC3E}">
        <p14:creationId xmlns:p14="http://schemas.microsoft.com/office/powerpoint/2010/main" val="117680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microsoft</a:t>
            </a:r>
            <a:r>
              <a:rPr lang="en-US" sz="2000" dirty="0"/>
              <a:t>/dotnet:2.0-sdk</a:t>
            </a:r>
          </a:p>
          <a:p>
            <a:pPr marL="169329" indent="0">
              <a:lnSpc>
                <a:spcPct val="100000"/>
              </a:lnSpc>
              <a:buNone/>
            </a:pPr>
            <a:r>
              <a:rPr lang="en-US" sz="2000" dirty="0"/>
              <a:t>WORKDIR /app</a:t>
            </a:r>
          </a:p>
          <a:p>
            <a:pPr marL="169329" indent="0">
              <a:lnSpc>
                <a:spcPct val="100000"/>
              </a:lnSpc>
              <a:buNone/>
            </a:pPr>
            <a:endParaRPr lang="en-US" sz="2000" dirty="0"/>
          </a:p>
          <a:p>
            <a:pPr marL="169329" indent="0">
              <a:lnSpc>
                <a:spcPct val="100000"/>
              </a:lnSpc>
              <a:buNone/>
            </a:pPr>
            <a:r>
              <a:rPr lang="en-US" sz="2000" dirty="0"/>
              <a:t># restore packages before copying entire source</a:t>
            </a:r>
          </a:p>
          <a:p>
            <a:pPr marL="169329" indent="0">
              <a:lnSpc>
                <a:spcPct val="100000"/>
              </a:lnSpc>
              <a:buNone/>
            </a:pPr>
            <a:r>
              <a:rPr lang="en-US" sz="2000" dirty="0"/>
              <a:t>COPY *.</a:t>
            </a:r>
            <a:r>
              <a:rPr lang="en-US" sz="2000" dirty="0" err="1"/>
              <a:t>csproj</a:t>
            </a:r>
            <a:r>
              <a:rPr lang="en-US" sz="2000" dirty="0"/>
              <a:t> ./</a:t>
            </a:r>
          </a:p>
          <a:p>
            <a:pPr marL="169329" indent="0">
              <a:lnSpc>
                <a:spcPct val="100000"/>
              </a:lnSpc>
              <a:buNone/>
            </a:pPr>
            <a:r>
              <a:rPr lang="en-US" sz="2000" dirty="0"/>
              <a:t>RUN </a:t>
            </a:r>
            <a:r>
              <a:rPr lang="en-US" sz="2000" dirty="0" err="1"/>
              <a:t>dotnet</a:t>
            </a:r>
            <a:r>
              <a:rPr lang="en-US" sz="2000" dirty="0"/>
              <a:t> restore</a:t>
            </a:r>
          </a:p>
          <a:p>
            <a:pPr marL="169329" indent="0">
              <a:lnSpc>
                <a:spcPct val="100000"/>
              </a:lnSpc>
              <a:buNone/>
            </a:pPr>
            <a:endParaRPr lang="en-US" sz="2000" dirty="0"/>
          </a:p>
          <a:p>
            <a:pPr marL="169329" indent="0">
              <a:lnSpc>
                <a:spcPct val="100000"/>
              </a:lnSpc>
              <a:buNone/>
            </a:pPr>
            <a:r>
              <a:rPr lang="en-US" sz="2000" dirty="0"/>
              <a:t># copy and build everything else</a:t>
            </a:r>
          </a:p>
          <a:p>
            <a:pPr marL="169329" indent="0">
              <a:lnSpc>
                <a:spcPct val="100000"/>
              </a:lnSpc>
              <a:buNone/>
            </a:pPr>
            <a:r>
              <a:rPr lang="en-US" sz="2000" dirty="0"/>
              <a:t>COPY . ./</a:t>
            </a:r>
          </a:p>
          <a:p>
            <a:pPr marL="169329" indent="0">
              <a:lnSpc>
                <a:spcPct val="100000"/>
              </a:lnSpc>
              <a:buNone/>
            </a:pPr>
            <a:r>
              <a:rPr lang="en-US" sz="2000" dirty="0"/>
              <a:t>RUN </a:t>
            </a:r>
            <a:r>
              <a:rPr lang="en-US" sz="2000" dirty="0" err="1"/>
              <a:t>dotnet</a:t>
            </a:r>
            <a:r>
              <a:rPr lang="en-US" sz="2000" dirty="0"/>
              <a:t> publish -c Release -o out</a:t>
            </a:r>
          </a:p>
          <a:p>
            <a:pPr marL="169329" indent="0">
              <a:lnSpc>
                <a:spcPct val="100000"/>
              </a:lnSpc>
              <a:buNone/>
            </a:pPr>
            <a:r>
              <a:rPr lang="en-US" sz="2000" dirty="0"/>
              <a:t>ENTRYPOINT ["</a:t>
            </a:r>
            <a:r>
              <a:rPr lang="en-US" sz="2000" dirty="0" err="1"/>
              <a:t>dotnet</a:t>
            </a:r>
            <a:r>
              <a:rPr lang="en-US" sz="2000" dirty="0"/>
              <a:t>", "out/dotnetapp.dll"]</a:t>
            </a:r>
            <a:endParaRPr lang="en-US" sz="2000" dirty="0"/>
          </a:p>
        </p:txBody>
      </p:sp>
    </p:spTree>
    <p:extLst>
      <p:ext uri="{BB962C8B-B14F-4D97-AF65-F5344CB8AC3E}">
        <p14:creationId xmlns:p14="http://schemas.microsoft.com/office/powerpoint/2010/main" val="3696271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Docker Tags</a:t>
            </a:r>
          </a:p>
        </p:txBody>
      </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105903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they?</a:t>
            </a:r>
          </a:p>
        </p:txBody>
      </p:sp>
      <p:sp>
        <p:nvSpPr>
          <p:cNvPr id="5" name="Text Placeholder 4"/>
          <p:cNvSpPr>
            <a:spLocks noGrp="1"/>
          </p:cNvSpPr>
          <p:nvPr>
            <p:ph type="body" idx="1"/>
          </p:nvPr>
        </p:nvSpPr>
        <p:spPr/>
        <p:txBody>
          <a:bodyPr/>
          <a:lstStyle/>
          <a:p>
            <a:r>
              <a:rPr lang="en-US" sz="2000" dirty="0"/>
              <a:t>Image identifier</a:t>
            </a:r>
          </a:p>
          <a:p>
            <a:r>
              <a:rPr lang="en-US" sz="2000" dirty="0"/>
              <a:t>[REGISTRYHOST/][OWNER/]NAME[:TAG]</a:t>
            </a:r>
          </a:p>
          <a:p>
            <a:pPr lvl="1"/>
            <a:r>
              <a:rPr lang="en-US" sz="2000" dirty="0"/>
              <a:t>docker.io/</a:t>
            </a:r>
            <a:r>
              <a:rPr lang="en-US" sz="2000" dirty="0" err="1"/>
              <a:t>microsoft</a:t>
            </a:r>
            <a:r>
              <a:rPr lang="en-US" sz="2000" dirty="0"/>
              <a:t>/dotnet:2.0-sdk</a:t>
            </a:r>
          </a:p>
          <a:p>
            <a:pPr lvl="1"/>
            <a:r>
              <a:rPr lang="en-US" sz="2000" dirty="0"/>
              <a:t>dotnetcore-microsoft.azurecr.io/build_prereqs:ubuntu.14.04</a:t>
            </a:r>
            <a:endParaRPr lang="en-US" sz="2000" dirty="0"/>
          </a:p>
          <a:p>
            <a:pPr lvl="1"/>
            <a:r>
              <a:rPr lang="en-US" sz="2000" dirty="0" err="1"/>
              <a:t>microsoft</a:t>
            </a:r>
            <a:r>
              <a:rPr lang="en-US" sz="2000" dirty="0"/>
              <a:t>/dotnet:2.0-sdk</a:t>
            </a:r>
          </a:p>
          <a:p>
            <a:pPr lvl="1"/>
            <a:r>
              <a:rPr lang="en-US" sz="2000" dirty="0" err="1"/>
              <a:t>microsoft</a:t>
            </a:r>
            <a:r>
              <a:rPr lang="en-US" sz="2000" dirty="0"/>
              <a:t>/</a:t>
            </a:r>
            <a:r>
              <a:rPr lang="en-US" sz="2000" dirty="0" err="1"/>
              <a:t>dotnet</a:t>
            </a:r>
            <a:endParaRPr lang="en-US" sz="2000" dirty="0"/>
          </a:p>
          <a:p>
            <a:pPr lvl="1"/>
            <a:r>
              <a:rPr lang="en-US" sz="2000" dirty="0" err="1"/>
              <a:t>microsoft</a:t>
            </a:r>
            <a:r>
              <a:rPr lang="en-US" sz="2000" dirty="0"/>
              <a:t>/</a:t>
            </a:r>
            <a:r>
              <a:rPr lang="en-US" sz="2000" dirty="0" err="1"/>
              <a:t>dotnet:latest</a:t>
            </a:r>
            <a:endParaRPr lang="en-US" sz="2000" dirty="0"/>
          </a:p>
          <a:p>
            <a:pPr lvl="1"/>
            <a:r>
              <a:rPr lang="en-US" sz="2000" dirty="0" err="1"/>
              <a:t>msimons</a:t>
            </a:r>
            <a:r>
              <a:rPr lang="en-US" sz="2000" dirty="0"/>
              <a:t>/</a:t>
            </a:r>
            <a:r>
              <a:rPr lang="en-US" sz="2000" dirty="0" err="1"/>
              <a:t>docker-toolbox:image-builder</a:t>
            </a:r>
            <a:endParaRPr lang="en-US" sz="2000" dirty="0"/>
          </a:p>
          <a:p>
            <a:pPr lvl="1"/>
            <a:r>
              <a:rPr lang="en-US" sz="2000" dirty="0" err="1"/>
              <a:t>debian:jessie</a:t>
            </a:r>
            <a:endParaRPr lang="en-US" sz="2000" dirty="0"/>
          </a:p>
          <a:p>
            <a:r>
              <a:rPr lang="en-US" sz="2000" dirty="0"/>
              <a:t>Specified via –t when building</a:t>
            </a:r>
          </a:p>
          <a:p>
            <a:pPr lvl="1"/>
            <a:r>
              <a:rPr lang="en-US" sz="2000" dirty="0"/>
              <a:t>Docker build –t </a:t>
            </a:r>
            <a:r>
              <a:rPr lang="en-US" sz="2000" dirty="0" err="1"/>
              <a:t>myimage</a:t>
            </a:r>
            <a:r>
              <a:rPr lang="en-US" sz="2000" dirty="0"/>
              <a:t> .</a:t>
            </a:r>
          </a:p>
        </p:txBody>
      </p:sp>
    </p:spTree>
    <p:extLst>
      <p:ext uri="{BB962C8B-B14F-4D97-AF65-F5344CB8AC3E}">
        <p14:creationId xmlns:p14="http://schemas.microsoft.com/office/powerpoint/2010/main" val="911211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images are tagged</a:t>
            </a:r>
            <a:br>
              <a:rPr lang="en-US" dirty="0"/>
            </a:br>
            <a:endParaRPr lang="en-US" dirty="0"/>
          </a:p>
        </p:txBody>
      </p:sp>
      <p:sp>
        <p:nvSpPr>
          <p:cNvPr id="3" name="Text Placeholder 2"/>
          <p:cNvSpPr>
            <a:spLocks noGrp="1"/>
          </p:cNvSpPr>
          <p:nvPr>
            <p:ph type="body" idx="1"/>
          </p:nvPr>
        </p:nvSpPr>
        <p:spPr/>
        <p:txBody>
          <a:bodyPr/>
          <a:lstStyle/>
          <a:p>
            <a:r>
              <a:rPr lang="en-US" dirty="0"/>
              <a:t> -t is an option</a:t>
            </a:r>
          </a:p>
          <a:p>
            <a:r>
              <a:rPr lang="en-US" dirty="0"/>
              <a:t> Dangling images</a:t>
            </a:r>
          </a:p>
          <a:p>
            <a:pPr lvl="1"/>
            <a:r>
              <a:rPr lang="en-US" dirty="0" err="1"/>
              <a:t>docker</a:t>
            </a:r>
            <a:r>
              <a:rPr lang="en-US" dirty="0"/>
              <a:t> build multiple times</a:t>
            </a:r>
          </a:p>
          <a:p>
            <a:pPr lvl="1"/>
            <a:r>
              <a:rPr lang="en-US" dirty="0"/>
              <a:t>Previous image is dangling</a:t>
            </a:r>
          </a:p>
          <a:p>
            <a:pPr lvl="1"/>
            <a:r>
              <a:rPr lang="en-US" dirty="0"/>
              <a:t>Removing images is explicit</a:t>
            </a:r>
          </a:p>
          <a:p>
            <a:pPr lvl="1"/>
            <a:endParaRPr lang="en-US" dirty="0"/>
          </a:p>
          <a:p>
            <a:pPr marL="169329" indent="0">
              <a:lnSpc>
                <a:spcPct val="100000"/>
              </a:lnSpc>
              <a:buNone/>
            </a:pPr>
            <a:r>
              <a:rPr lang="en-US" sz="1600" dirty="0">
                <a:latin typeface="Consolas" panose="020B0609020204030204" pitchFamily="49" charset="0"/>
              </a:rPr>
              <a:t>REPOSITORY                            TAG                                   IMAGE ID           SIZE</a:t>
            </a:r>
          </a:p>
          <a:p>
            <a:pPr marL="169329" indent="0">
              <a:lnSpc>
                <a:spcPct val="100000"/>
              </a:lnSpc>
              <a:buNone/>
            </a:pPr>
            <a:r>
              <a:rPr lang="en-US" sz="1600" dirty="0" err="1">
                <a:latin typeface="Consolas" panose="020B0609020204030204" pitchFamily="49" charset="0"/>
              </a:rPr>
              <a:t>microsoft</a:t>
            </a:r>
            <a:r>
              <a:rPr lang="en-US" sz="1600" dirty="0">
                <a:latin typeface="Consolas" panose="020B0609020204030204" pitchFamily="49" charset="0"/>
              </a:rPr>
              <a:t>/</a:t>
            </a:r>
            <a:r>
              <a:rPr lang="en-US" sz="1600" dirty="0" err="1">
                <a:latin typeface="Consolas" panose="020B0609020204030204" pitchFamily="49" charset="0"/>
              </a:rPr>
              <a:t>dotnet</a:t>
            </a:r>
            <a:r>
              <a:rPr lang="en-US" sz="1600" dirty="0">
                <a:latin typeface="Consolas" panose="020B0609020204030204" pitchFamily="49" charset="0"/>
              </a:rPr>
              <a:t>-samples              </a:t>
            </a:r>
            <a:r>
              <a:rPr lang="en-US" sz="1600" dirty="0" err="1">
                <a:latin typeface="Consolas" panose="020B0609020204030204" pitchFamily="49" charset="0"/>
              </a:rPr>
              <a:t>dotnetapp</a:t>
            </a:r>
            <a:r>
              <a:rPr lang="en-US" sz="1600" dirty="0">
                <a:latin typeface="Consolas" panose="020B0609020204030204" pitchFamily="49" charset="0"/>
              </a:rPr>
              <a:t>                             48e3f964cc7a       165MB</a:t>
            </a:r>
          </a:p>
          <a:p>
            <a:pPr marL="169329" indent="0">
              <a:lnSpc>
                <a:spcPct val="100000"/>
              </a:lnSpc>
              <a:buNone/>
            </a:pPr>
            <a:r>
              <a:rPr lang="en-US" sz="1600" dirty="0" err="1">
                <a:latin typeface="Consolas" panose="020B0609020204030204" pitchFamily="49" charset="0"/>
              </a:rPr>
              <a:t>microsoft</a:t>
            </a:r>
            <a:r>
              <a:rPr lang="en-US" sz="1600" dirty="0">
                <a:latin typeface="Consolas" panose="020B0609020204030204" pitchFamily="49" charset="0"/>
              </a:rPr>
              <a:t>/</a:t>
            </a:r>
            <a:r>
              <a:rPr lang="en-US" sz="1600" dirty="0" err="1">
                <a:latin typeface="Consolas" panose="020B0609020204030204" pitchFamily="49" charset="0"/>
              </a:rPr>
              <a:t>dotnet</a:t>
            </a:r>
            <a:r>
              <a:rPr lang="en-US" sz="1600" dirty="0">
                <a:latin typeface="Consolas" panose="020B0609020204030204" pitchFamily="49" charset="0"/>
              </a:rPr>
              <a:t>-samples              dotnetapp-stretch-arm32v7             48e3f964cc7a       165MB</a:t>
            </a:r>
          </a:p>
          <a:p>
            <a:pPr marL="169329" indent="0">
              <a:lnSpc>
                <a:spcPct val="100000"/>
              </a:lnSpc>
              <a:buNone/>
            </a:pPr>
            <a:r>
              <a:rPr lang="en-US" sz="1600" dirty="0" err="1">
                <a:latin typeface="Consolas" panose="020B0609020204030204" pitchFamily="49" charset="0"/>
              </a:rPr>
              <a:t>microsoft</a:t>
            </a:r>
            <a:r>
              <a:rPr lang="en-US" sz="1600" dirty="0">
                <a:latin typeface="Consolas" panose="020B0609020204030204" pitchFamily="49" charset="0"/>
              </a:rPr>
              <a:t>/</a:t>
            </a:r>
            <a:r>
              <a:rPr lang="en-US" sz="1600" dirty="0" err="1">
                <a:latin typeface="Consolas" panose="020B0609020204030204" pitchFamily="49" charset="0"/>
              </a:rPr>
              <a:t>dotnet</a:t>
            </a:r>
            <a:r>
              <a:rPr lang="en-US" sz="1600" dirty="0">
                <a:latin typeface="Consolas" panose="020B0609020204030204" pitchFamily="49" charset="0"/>
              </a:rPr>
              <a:t>-samples              latest                                48e3f964cc7a       165MB</a:t>
            </a:r>
          </a:p>
          <a:p>
            <a:pPr marL="169329" indent="0">
              <a:lnSpc>
                <a:spcPct val="100000"/>
              </a:lnSpc>
              <a:buNone/>
            </a:pPr>
            <a:r>
              <a:rPr lang="en-US" sz="1600" dirty="0" err="1">
                <a:latin typeface="Consolas" panose="020B0609020204030204" pitchFamily="49" charset="0"/>
              </a:rPr>
              <a:t>microsoft</a:t>
            </a:r>
            <a:r>
              <a:rPr lang="en-US" sz="1600" dirty="0">
                <a:latin typeface="Consolas" panose="020B0609020204030204" pitchFamily="49" charset="0"/>
              </a:rPr>
              <a:t>/</a:t>
            </a:r>
            <a:r>
              <a:rPr lang="en-US" sz="1600" dirty="0" err="1">
                <a:latin typeface="Consolas" panose="020B0609020204030204" pitchFamily="49" charset="0"/>
              </a:rPr>
              <a:t>dotnet</a:t>
            </a:r>
            <a:r>
              <a:rPr lang="en-US" sz="1600" dirty="0">
                <a:latin typeface="Consolas" panose="020B0609020204030204" pitchFamily="49" charset="0"/>
              </a:rPr>
              <a:t>-samples              </a:t>
            </a:r>
            <a:r>
              <a:rPr lang="en-US" sz="1600" dirty="0" err="1">
                <a:latin typeface="Consolas" panose="020B0609020204030204" pitchFamily="49" charset="0"/>
              </a:rPr>
              <a:t>dotnetapp</a:t>
            </a:r>
            <a:r>
              <a:rPr lang="en-US" sz="1600" dirty="0">
                <a:latin typeface="Consolas" panose="020B0609020204030204" pitchFamily="49" charset="0"/>
              </a:rPr>
              <a:t>-stretch                     4ae0a48467db       219MB</a:t>
            </a:r>
          </a:p>
          <a:p>
            <a:pPr marL="169329" indent="0">
              <a:lnSpc>
                <a:spcPct val="100000"/>
              </a:lnSpc>
              <a:buNone/>
            </a:pPr>
            <a:r>
              <a:rPr lang="en-US" sz="1600" dirty="0">
                <a:latin typeface="Consolas" panose="020B0609020204030204" pitchFamily="49" charset="0"/>
              </a:rPr>
              <a:t>&lt;none&gt;                                &lt;none&gt;                                f8e18accccd8       1.63GB</a:t>
            </a:r>
            <a:endParaRPr lang="en-US" sz="1600" dirty="0">
              <a:latin typeface="Consolas" panose="020B0609020204030204" pitchFamily="49" charset="0"/>
            </a:endParaRPr>
          </a:p>
        </p:txBody>
      </p:sp>
    </p:spTree>
    <p:extLst>
      <p:ext uri="{BB962C8B-B14F-4D97-AF65-F5344CB8AC3E}">
        <p14:creationId xmlns:p14="http://schemas.microsoft.com/office/powerpoint/2010/main" val="1356562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idx="1"/>
          </p:nvPr>
        </p:nvSpPr>
        <p:spPr/>
        <p:txBody>
          <a:bodyPr/>
          <a:lstStyle/>
          <a:p>
            <a:r>
              <a:rPr lang="en-US" dirty="0"/>
              <a:t>Assumption:  Everyone knows the problem Docker is solving and Docker basics</a:t>
            </a:r>
          </a:p>
          <a:p>
            <a:r>
              <a:rPr lang="en-US" dirty="0"/>
              <a:t>Focus on Docker usage in development scenarios</a:t>
            </a:r>
          </a:p>
        </p:txBody>
      </p:sp>
    </p:spTree>
    <p:extLst>
      <p:ext uri="{BB962C8B-B14F-4D97-AF65-F5344CB8AC3E}">
        <p14:creationId xmlns:p14="http://schemas.microsoft.com/office/powerpoint/2010/main" val="1914565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them up</a:t>
            </a:r>
          </a:p>
        </p:txBody>
      </p:sp>
      <p:sp>
        <p:nvSpPr>
          <p:cNvPr id="3" name="Text Placeholder 2"/>
          <p:cNvSpPr>
            <a:spLocks noGrp="1"/>
          </p:cNvSpPr>
          <p:nvPr>
            <p:ph type="body" idx="1"/>
          </p:nvPr>
        </p:nvSpPr>
        <p:spPr/>
        <p:txBody>
          <a:bodyPr/>
          <a:lstStyle/>
          <a:p>
            <a:r>
              <a:rPr lang="en-US" dirty="0"/>
              <a:t>Image management is important</a:t>
            </a:r>
          </a:p>
          <a:p>
            <a:r>
              <a:rPr lang="en-US" dirty="0"/>
              <a:t>Monitor</a:t>
            </a:r>
          </a:p>
          <a:p>
            <a:pPr lvl="1"/>
            <a:r>
              <a:rPr lang="en-US" dirty="0" err="1"/>
              <a:t>docker</a:t>
            </a:r>
            <a:r>
              <a:rPr lang="en-US" dirty="0"/>
              <a:t> images</a:t>
            </a:r>
          </a:p>
          <a:p>
            <a:pPr lvl="1"/>
            <a:r>
              <a:rPr lang="en-US" dirty="0" err="1"/>
              <a:t>docker</a:t>
            </a:r>
            <a:r>
              <a:rPr lang="en-US" dirty="0"/>
              <a:t> system </a:t>
            </a:r>
            <a:r>
              <a:rPr lang="en-US" dirty="0" err="1"/>
              <a:t>df</a:t>
            </a:r>
            <a:endParaRPr lang="en-US" dirty="0"/>
          </a:p>
          <a:p>
            <a:r>
              <a:rPr lang="en-US" dirty="0"/>
              <a:t>Dangling images must be addressed</a:t>
            </a:r>
          </a:p>
          <a:p>
            <a:r>
              <a:rPr lang="en-US" dirty="0" err="1"/>
              <a:t>docker</a:t>
            </a:r>
            <a:r>
              <a:rPr lang="en-US" dirty="0"/>
              <a:t> system prune </a:t>
            </a:r>
          </a:p>
        </p:txBody>
      </p:sp>
    </p:spTree>
    <p:extLst>
      <p:ext uri="{BB962C8B-B14F-4D97-AF65-F5344CB8AC3E}">
        <p14:creationId xmlns:p14="http://schemas.microsoft.com/office/powerpoint/2010/main" val="3548864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Registry</a:t>
            </a:r>
          </a:p>
        </p:txBody>
      </p:sp>
      <p:sp>
        <p:nvSpPr>
          <p:cNvPr id="3" name="Text Placeholder 2"/>
          <p:cNvSpPr>
            <a:spLocks noGrp="1"/>
          </p:cNvSpPr>
          <p:nvPr>
            <p:ph type="body" idx="2"/>
          </p:nvPr>
        </p:nvSpPr>
        <p:spPr/>
        <p:txBody>
          <a:bodyPr/>
          <a:lstStyle/>
          <a:p>
            <a:endParaRPr lang="en-US"/>
          </a:p>
        </p:txBody>
      </p:sp>
    </p:spTree>
    <p:extLst>
      <p:ext uri="{BB962C8B-B14F-4D97-AF65-F5344CB8AC3E}">
        <p14:creationId xmlns:p14="http://schemas.microsoft.com/office/powerpoint/2010/main" val="1139921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Hub / Docker Store</a:t>
            </a:r>
          </a:p>
        </p:txBody>
      </p:sp>
      <p:sp>
        <p:nvSpPr>
          <p:cNvPr id="3" name="Text Placeholder 2"/>
          <p:cNvSpPr>
            <a:spLocks noGrp="1"/>
          </p:cNvSpPr>
          <p:nvPr>
            <p:ph type="body" idx="1"/>
          </p:nvPr>
        </p:nvSpPr>
        <p:spPr/>
        <p:txBody>
          <a:bodyPr/>
          <a:lstStyle/>
          <a:p>
            <a:r>
              <a:rPr lang="en-US" dirty="0"/>
              <a:t>Implementations of a Docker Registry</a:t>
            </a:r>
          </a:p>
          <a:p>
            <a:r>
              <a:rPr lang="en-US" dirty="0"/>
              <a:t>Storage for your images</a:t>
            </a:r>
          </a:p>
          <a:p>
            <a:pPr lvl="1"/>
            <a:r>
              <a:rPr lang="en-US" dirty="0"/>
              <a:t>Free for public images</a:t>
            </a:r>
          </a:p>
          <a:p>
            <a:pPr lvl="1"/>
            <a:r>
              <a:rPr lang="en-US" dirty="0"/>
              <a:t>Cost for private images</a:t>
            </a:r>
          </a:p>
          <a:p>
            <a:r>
              <a:rPr lang="en-US" dirty="0"/>
              <a:t>Provides services</a:t>
            </a:r>
          </a:p>
          <a:p>
            <a:pPr lvl="1"/>
            <a:r>
              <a:rPr lang="en-US" dirty="0"/>
              <a:t>Automated build infrastructure (linked to SCC; triggered by commits)</a:t>
            </a:r>
          </a:p>
          <a:p>
            <a:pPr lvl="1"/>
            <a:r>
              <a:rPr lang="en-US" dirty="0"/>
              <a:t>Security analysis</a:t>
            </a:r>
          </a:p>
          <a:p>
            <a:pPr lvl="1"/>
            <a:r>
              <a:rPr lang="en-US" dirty="0"/>
              <a:t>Automated Deployment</a:t>
            </a:r>
          </a:p>
        </p:txBody>
      </p:sp>
    </p:spTree>
    <p:extLst>
      <p:ext uri="{BB962C8B-B14F-4D97-AF65-F5344CB8AC3E}">
        <p14:creationId xmlns:p14="http://schemas.microsoft.com/office/powerpoint/2010/main" val="11790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a:t>
            </a:r>
          </a:p>
        </p:txBody>
      </p:sp>
      <p:sp>
        <p:nvSpPr>
          <p:cNvPr id="3" name="Text Placeholder 2"/>
          <p:cNvSpPr>
            <a:spLocks noGrp="1"/>
          </p:cNvSpPr>
          <p:nvPr>
            <p:ph type="body" idx="1"/>
          </p:nvPr>
        </p:nvSpPr>
        <p:spPr/>
        <p:txBody>
          <a:bodyPr/>
          <a:lstStyle/>
          <a:p>
            <a:r>
              <a:rPr lang="en-US" dirty="0"/>
              <a:t>Images are implicitly pulled during </a:t>
            </a:r>
            <a:r>
              <a:rPr lang="en-US" dirty="0" err="1"/>
              <a:t>docker</a:t>
            </a:r>
            <a:r>
              <a:rPr lang="en-US" dirty="0"/>
              <a:t> build/run</a:t>
            </a:r>
          </a:p>
          <a:p>
            <a:pPr lvl="1"/>
            <a:r>
              <a:rPr lang="en-US" dirty="0" err="1"/>
              <a:t>docker</a:t>
            </a:r>
            <a:r>
              <a:rPr lang="en-US" dirty="0"/>
              <a:t> run –</a:t>
            </a:r>
            <a:r>
              <a:rPr lang="en-US" dirty="0" err="1"/>
              <a:t>rm</a:t>
            </a:r>
            <a:r>
              <a:rPr lang="en-US" dirty="0"/>
              <a:t> </a:t>
            </a:r>
            <a:r>
              <a:rPr lang="en-US" dirty="0" err="1"/>
              <a:t>microsoft</a:t>
            </a:r>
            <a:r>
              <a:rPr lang="en-US" dirty="0"/>
              <a:t>/</a:t>
            </a:r>
            <a:r>
              <a:rPr lang="en-US" dirty="0" err="1"/>
              <a:t>dotnet</a:t>
            </a:r>
            <a:r>
              <a:rPr lang="en-US" dirty="0"/>
              <a:t>-samples</a:t>
            </a:r>
          </a:p>
          <a:p>
            <a:pPr lvl="1"/>
            <a:r>
              <a:rPr lang="en-US" dirty="0"/>
              <a:t>Only occurs if image is not found locally</a:t>
            </a:r>
          </a:p>
          <a:p>
            <a:pPr lvl="1"/>
            <a:r>
              <a:rPr lang="en-US" dirty="0"/>
              <a:t>Never updates existing image</a:t>
            </a:r>
          </a:p>
          <a:p>
            <a:r>
              <a:rPr lang="en-US" dirty="0"/>
              <a:t>Tags can get updated on Docker Registry</a:t>
            </a:r>
          </a:p>
          <a:p>
            <a:pPr lvl="1"/>
            <a:r>
              <a:rPr lang="en-US" dirty="0" err="1"/>
              <a:t>docker</a:t>
            </a:r>
            <a:r>
              <a:rPr lang="en-US" dirty="0"/>
              <a:t> pull to explicitly get newest image</a:t>
            </a:r>
          </a:p>
          <a:p>
            <a:pPr lvl="1"/>
            <a:r>
              <a:rPr lang="en-US" dirty="0"/>
              <a:t>Use –pull option when building</a:t>
            </a:r>
          </a:p>
          <a:p>
            <a:pPr lvl="1"/>
            <a:r>
              <a:rPr lang="en-US" dirty="0"/>
              <a:t>Use digest to lock image</a:t>
            </a:r>
          </a:p>
          <a:p>
            <a:pPr lvl="1"/>
            <a:r>
              <a:rPr lang="en-US" dirty="0"/>
              <a:t>FROM ubuntu:14.04</a:t>
            </a:r>
          </a:p>
          <a:p>
            <a:pPr lvl="1"/>
            <a:r>
              <a:rPr lang="en-US" dirty="0"/>
              <a:t>FROM </a:t>
            </a:r>
            <a:r>
              <a:rPr lang="en-US" dirty="0"/>
              <a:t>ubuntu@sha256:45b23dee08...</a:t>
            </a:r>
          </a:p>
          <a:p>
            <a:pPr lvl="1"/>
            <a:endParaRPr lang="en-US" dirty="0"/>
          </a:p>
        </p:txBody>
      </p:sp>
    </p:spTree>
    <p:extLst>
      <p:ext uri="{BB962C8B-B14F-4D97-AF65-F5344CB8AC3E}">
        <p14:creationId xmlns:p14="http://schemas.microsoft.com/office/powerpoint/2010/main" val="4285826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Volumes</a:t>
            </a:r>
          </a:p>
        </p:txBody>
      </p:sp>
      <p:sp>
        <p:nvSpPr>
          <p:cNvPr id="3" name="Text Placeholder 2"/>
          <p:cNvSpPr>
            <a:spLocks noGrp="1"/>
          </p:cNvSpPr>
          <p:nvPr>
            <p:ph type="body" idx="2"/>
          </p:nvPr>
        </p:nvSpPr>
        <p:spPr/>
        <p:txBody>
          <a:bodyPr/>
          <a:lstStyle/>
          <a:p>
            <a:endParaRPr lang="en-US"/>
          </a:p>
        </p:txBody>
      </p:sp>
    </p:spTree>
    <p:extLst>
      <p:ext uri="{BB962C8B-B14F-4D97-AF65-F5344CB8AC3E}">
        <p14:creationId xmlns:p14="http://schemas.microsoft.com/office/powerpoint/2010/main" val="2643666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about data persistence?</a:t>
            </a:r>
          </a:p>
        </p:txBody>
      </p:sp>
      <p:sp>
        <p:nvSpPr>
          <p:cNvPr id="5" name="Text Placeholder 4"/>
          <p:cNvSpPr>
            <a:spLocks noGrp="1"/>
          </p:cNvSpPr>
          <p:nvPr>
            <p:ph type="body" idx="1"/>
          </p:nvPr>
        </p:nvSpPr>
        <p:spPr/>
        <p:txBody>
          <a:bodyPr/>
          <a:lstStyle/>
          <a:p>
            <a:r>
              <a:rPr lang="en-US" dirty="0"/>
              <a:t>Volumes allow you to specify a directory in the container that exists outside of the </a:t>
            </a:r>
            <a:r>
              <a:rPr lang="en-US" dirty="0" err="1"/>
              <a:t>docker</a:t>
            </a:r>
            <a:r>
              <a:rPr lang="en-US" dirty="0"/>
              <a:t> file system structure</a:t>
            </a:r>
          </a:p>
          <a:p>
            <a:r>
              <a:rPr lang="en-US" dirty="0"/>
              <a:t>Can be used to share (and persist) data between containers</a:t>
            </a:r>
          </a:p>
          <a:p>
            <a:r>
              <a:rPr lang="en-US" dirty="0"/>
              <a:t>Directory persists after the container is deleted </a:t>
            </a:r>
          </a:p>
          <a:p>
            <a:pPr lvl="1"/>
            <a:r>
              <a:rPr lang="en-US" dirty="0"/>
              <a:t>Unless you explicitly delete it</a:t>
            </a:r>
            <a:br>
              <a:rPr lang="en-US" dirty="0"/>
            </a:br>
            <a:endParaRPr lang="en-US" dirty="0"/>
          </a:p>
          <a:p>
            <a:pPr marL="169329" indent="0">
              <a:buNone/>
            </a:pPr>
            <a:endParaRPr lang="en-US" dirty="0"/>
          </a:p>
        </p:txBody>
      </p:sp>
    </p:spTree>
    <p:extLst>
      <p:ext uri="{BB962C8B-B14F-4D97-AF65-F5344CB8AC3E}">
        <p14:creationId xmlns:p14="http://schemas.microsoft.com/office/powerpoint/2010/main" val="991215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Text Placeholder 2"/>
          <p:cNvSpPr>
            <a:spLocks noGrp="1"/>
          </p:cNvSpPr>
          <p:nvPr>
            <p:ph type="body" idx="1"/>
          </p:nvPr>
        </p:nvSpPr>
        <p:spPr/>
        <p:txBody>
          <a:bodyPr/>
          <a:lstStyle/>
          <a:p>
            <a:r>
              <a:rPr lang="en-US" dirty="0"/>
              <a:t>Local Path</a:t>
            </a:r>
          </a:p>
          <a:p>
            <a:pPr lvl="1"/>
            <a:r>
              <a:rPr lang="en-US" dirty="0" err="1"/>
              <a:t>docker</a:t>
            </a:r>
            <a:r>
              <a:rPr lang="en-US" dirty="0"/>
              <a:t> run –v /</a:t>
            </a:r>
            <a:r>
              <a:rPr lang="en-US" dirty="0" err="1"/>
              <a:t>mydata</a:t>
            </a:r>
            <a:r>
              <a:rPr lang="en-US" dirty="0"/>
              <a:t>:/working …</a:t>
            </a:r>
          </a:p>
          <a:p>
            <a:pPr lvl="1"/>
            <a:r>
              <a:rPr lang="en-US" dirty="0"/>
              <a:t>Must share in Docker for Windows</a:t>
            </a:r>
          </a:p>
          <a:p>
            <a:pPr lvl="1"/>
            <a:endParaRPr lang="en-US" dirty="0"/>
          </a:p>
          <a:p>
            <a:r>
              <a:rPr lang="en-US" dirty="0"/>
              <a:t>Docker Volume</a:t>
            </a:r>
          </a:p>
          <a:p>
            <a:pPr lvl="1"/>
            <a:r>
              <a:rPr lang="en-US" dirty="0" err="1"/>
              <a:t>docker</a:t>
            </a:r>
            <a:r>
              <a:rPr lang="en-US" dirty="0"/>
              <a:t> run –v </a:t>
            </a:r>
            <a:r>
              <a:rPr lang="en-US" dirty="0" err="1"/>
              <a:t>mydata</a:t>
            </a:r>
            <a:r>
              <a:rPr lang="en-US" dirty="0"/>
              <a:t>:/working …</a:t>
            </a:r>
          </a:p>
          <a:p>
            <a:pPr lvl="1"/>
            <a:r>
              <a:rPr lang="en-US" dirty="0"/>
              <a:t>Created automatically if doesn’t exist</a:t>
            </a:r>
          </a:p>
          <a:p>
            <a:pPr lvl="1"/>
            <a:r>
              <a:rPr lang="en-US" dirty="0"/>
              <a:t>Managed via Docker CLI</a:t>
            </a:r>
          </a:p>
          <a:p>
            <a:pPr lvl="1"/>
            <a:endParaRPr lang="en-US" dirty="0"/>
          </a:p>
        </p:txBody>
      </p:sp>
    </p:spTree>
    <p:extLst>
      <p:ext uri="{BB962C8B-B14F-4D97-AF65-F5344CB8AC3E}">
        <p14:creationId xmlns:p14="http://schemas.microsoft.com/office/powerpoint/2010/main" val="2902379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Multi-Stage Dockerfiles</a:t>
            </a:r>
            <a:endParaRPr lang="en-US" dirty="0"/>
          </a:p>
        </p:txBody>
      </p:sp>
      <p:sp>
        <p:nvSpPr>
          <p:cNvPr id="5" name="Text Placeholder 4"/>
          <p:cNvSpPr>
            <a:spLocks noGrp="1"/>
          </p:cNvSpPr>
          <p:nvPr>
            <p:ph type="body" idx="2"/>
          </p:nvPr>
        </p:nvSpPr>
        <p:spPr/>
        <p:txBody>
          <a:bodyPr/>
          <a:lstStyle/>
          <a:p>
            <a:r>
              <a:rPr lang="en-US" dirty="0"/>
              <a:t>Supports</a:t>
            </a:r>
            <a:r>
              <a:rPr lang="en-US" dirty="0"/>
              <a:t> effective creation of optimal Docker images</a:t>
            </a:r>
            <a:endParaRPr lang="en-US" dirty="0"/>
          </a:p>
        </p:txBody>
      </p:sp>
    </p:spTree>
    <p:extLst>
      <p:ext uri="{BB962C8B-B14F-4D97-AF65-F5344CB8AC3E}">
        <p14:creationId xmlns:p14="http://schemas.microsoft.com/office/powerpoint/2010/main" val="3925881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Dockerfile.build</a:t>
            </a:r>
            <a:br>
              <a:rPr lang="en-US" dirty="0"/>
            </a:br>
            <a:endParaRPr lang="en-US" dirty="0"/>
          </a:p>
        </p:txBody>
      </p:sp>
      <p:sp>
        <p:nvSpPr>
          <p:cNvPr id="3" name="Text Placeholder 2"/>
          <p:cNvSpPr>
            <a:spLocks noGrp="1"/>
          </p:cNvSpPr>
          <p:nvPr>
            <p:ph type="body" idx="1"/>
          </p:nvPr>
        </p:nvSpPr>
        <p:spPr>
          <a:xfrm>
            <a:off x="304800" y="1022350"/>
            <a:ext cx="11582400" cy="5210008"/>
          </a:xfrm>
        </p:spPr>
        <p:txBody>
          <a:bodyPr/>
          <a:lstStyle/>
          <a:p>
            <a:pPr>
              <a:lnSpc>
                <a:spcPct val="100000"/>
              </a:lnSpc>
            </a:pPr>
            <a:r>
              <a:rPr lang="en-US" dirty="0"/>
              <a:t>FROM </a:t>
            </a:r>
            <a:r>
              <a:rPr lang="en-US" dirty="0" err="1"/>
              <a:t>microsoft</a:t>
            </a:r>
            <a:r>
              <a:rPr lang="en-US" dirty="0"/>
              <a:t>/dotnet:2.0-sdk</a:t>
            </a:r>
          </a:p>
          <a:p>
            <a:pPr>
              <a:lnSpc>
                <a:spcPct val="100000"/>
              </a:lnSpc>
            </a:pPr>
            <a:r>
              <a:rPr lang="en-US" dirty="0"/>
              <a:t>WORKDIR /app</a:t>
            </a:r>
          </a:p>
          <a:p>
            <a:pPr>
              <a:lnSpc>
                <a:spcPct val="100000"/>
              </a:lnSpc>
            </a:pPr>
            <a:endParaRPr lang="en-US" dirty="0"/>
          </a:p>
          <a:p>
            <a:pPr>
              <a:lnSpc>
                <a:spcPct val="100000"/>
              </a:lnSpc>
            </a:pPr>
            <a:r>
              <a:rPr lang="en-US" dirty="0"/>
              <a:t>COPY </a:t>
            </a:r>
            <a:r>
              <a:rPr lang="en-US" dirty="0" err="1"/>
              <a:t>dotnetapp.csproj</a:t>
            </a:r>
            <a:r>
              <a:rPr lang="en-US" dirty="0"/>
              <a:t> .</a:t>
            </a:r>
          </a:p>
          <a:p>
            <a:pPr>
              <a:lnSpc>
                <a:spcPct val="100000"/>
              </a:lnSpc>
            </a:pPr>
            <a:r>
              <a:rPr lang="en-US" dirty="0"/>
              <a:t>RUN </a:t>
            </a:r>
            <a:r>
              <a:rPr lang="en-US" dirty="0" err="1"/>
              <a:t>dotnet</a:t>
            </a:r>
            <a:r>
              <a:rPr lang="en-US" dirty="0"/>
              <a:t> restore</a:t>
            </a:r>
          </a:p>
          <a:p>
            <a:pPr>
              <a:lnSpc>
                <a:spcPct val="100000"/>
              </a:lnSpc>
            </a:pPr>
            <a:endParaRPr lang="en-US" dirty="0"/>
          </a:p>
          <a:p>
            <a:pPr>
              <a:lnSpc>
                <a:spcPct val="100000"/>
              </a:lnSpc>
            </a:pPr>
            <a:r>
              <a:rPr lang="en-US" dirty="0"/>
              <a:t>COPY . .</a:t>
            </a:r>
          </a:p>
          <a:p>
            <a:pPr>
              <a:lnSpc>
                <a:spcPct val="100000"/>
              </a:lnSpc>
            </a:pPr>
            <a:r>
              <a:rPr lang="en-US" dirty="0"/>
              <a:t>RUN </a:t>
            </a:r>
            <a:r>
              <a:rPr lang="en-US" dirty="0" err="1"/>
              <a:t>dotnet</a:t>
            </a:r>
            <a:r>
              <a:rPr lang="en-US" dirty="0"/>
              <a:t> publish -c Release -o out</a:t>
            </a:r>
            <a:endParaRPr lang="en-US" dirty="0"/>
          </a:p>
        </p:txBody>
      </p:sp>
    </p:spTree>
    <p:extLst>
      <p:ext uri="{BB962C8B-B14F-4D97-AF65-F5344CB8AC3E}">
        <p14:creationId xmlns:p14="http://schemas.microsoft.com/office/powerpoint/2010/main" val="3140872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Dockerfile</a:t>
            </a:r>
            <a:br>
              <a:rPr lang="en-US" dirty="0"/>
            </a:br>
            <a:endParaRPr lang="en-US" dirty="0"/>
          </a:p>
        </p:txBody>
      </p:sp>
      <p:sp>
        <p:nvSpPr>
          <p:cNvPr id="3" name="Text Placeholder 2"/>
          <p:cNvSpPr>
            <a:spLocks noGrp="1"/>
          </p:cNvSpPr>
          <p:nvPr>
            <p:ph type="body" idx="1"/>
          </p:nvPr>
        </p:nvSpPr>
        <p:spPr>
          <a:xfrm>
            <a:off x="304800" y="1022350"/>
            <a:ext cx="11582400" cy="5210008"/>
          </a:xfrm>
        </p:spPr>
        <p:txBody>
          <a:bodyPr/>
          <a:lstStyle/>
          <a:p>
            <a:r>
              <a:rPr lang="en-US" dirty="0"/>
              <a:t>FROM </a:t>
            </a:r>
            <a:r>
              <a:rPr lang="en-US" dirty="0" err="1"/>
              <a:t>microsoft</a:t>
            </a:r>
            <a:r>
              <a:rPr lang="en-US" dirty="0"/>
              <a:t>/dotnet:2.0-runtime</a:t>
            </a:r>
          </a:p>
          <a:p>
            <a:r>
              <a:rPr lang="en-US" dirty="0"/>
              <a:t>WORKDIR /app</a:t>
            </a:r>
          </a:p>
          <a:p>
            <a:r>
              <a:rPr lang="en-US" dirty="0"/>
              <a:t>COPY out .</a:t>
            </a:r>
          </a:p>
          <a:p>
            <a:r>
              <a:rPr lang="en-US" dirty="0"/>
              <a:t>ENTRYPOINT ["</a:t>
            </a:r>
            <a:r>
              <a:rPr lang="en-US" dirty="0" err="1"/>
              <a:t>dotnet</a:t>
            </a:r>
            <a:r>
              <a:rPr lang="en-US" dirty="0"/>
              <a:t>", "dotnetapp.dll"]</a:t>
            </a:r>
            <a:endParaRPr lang="en-US" dirty="0"/>
          </a:p>
        </p:txBody>
      </p:sp>
    </p:spTree>
    <p:extLst>
      <p:ext uri="{BB962C8B-B14F-4D97-AF65-F5344CB8AC3E}">
        <p14:creationId xmlns:p14="http://schemas.microsoft.com/office/powerpoint/2010/main" val="3002478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Image vs Container</a:t>
            </a:r>
            <a:endParaRPr lang="en-US" dirty="0"/>
          </a:p>
        </p:txBody>
      </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1497325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the Dockerfiles</a:t>
            </a:r>
            <a:br>
              <a:rPr lang="en-US" dirty="0"/>
            </a:br>
            <a:endParaRPr lang="en-US" dirty="0"/>
          </a:p>
        </p:txBody>
      </p:sp>
      <p:sp>
        <p:nvSpPr>
          <p:cNvPr id="3" name="Text Placeholder 2"/>
          <p:cNvSpPr>
            <a:spLocks noGrp="1"/>
          </p:cNvSpPr>
          <p:nvPr>
            <p:ph type="body" idx="1"/>
          </p:nvPr>
        </p:nvSpPr>
        <p:spPr>
          <a:xfrm>
            <a:off x="304800" y="1022350"/>
            <a:ext cx="11582400" cy="5210008"/>
          </a:xfrm>
        </p:spPr>
        <p:txBody>
          <a:bodyPr/>
          <a:lstStyle/>
          <a:p>
            <a:r>
              <a:rPr lang="en-US" dirty="0" err="1"/>
              <a:t>docker</a:t>
            </a:r>
            <a:r>
              <a:rPr lang="en-US" dirty="0"/>
              <a:t> build -t build-image -f </a:t>
            </a:r>
            <a:r>
              <a:rPr lang="en-US" dirty="0" err="1"/>
              <a:t>Dockerfile.build</a:t>
            </a:r>
            <a:r>
              <a:rPr lang="en-US" dirty="0"/>
              <a:t> .</a:t>
            </a:r>
          </a:p>
          <a:p>
            <a:r>
              <a:rPr lang="en-US" dirty="0" err="1"/>
              <a:t>docker</a:t>
            </a:r>
            <a:r>
              <a:rPr lang="en-US" dirty="0"/>
              <a:t> create --name build-container build-image</a:t>
            </a:r>
          </a:p>
          <a:p>
            <a:r>
              <a:rPr lang="en-US" dirty="0" err="1"/>
              <a:t>docker</a:t>
            </a:r>
            <a:r>
              <a:rPr lang="en-US" dirty="0"/>
              <a:t> </a:t>
            </a:r>
            <a:r>
              <a:rPr lang="en-US" dirty="0" err="1"/>
              <a:t>cp</a:t>
            </a:r>
            <a:r>
              <a:rPr lang="en-US" dirty="0"/>
              <a:t> build-container:/app/out ./</a:t>
            </a:r>
          </a:p>
          <a:p>
            <a:r>
              <a:rPr lang="en-US" dirty="0" err="1"/>
              <a:t>docker</a:t>
            </a:r>
            <a:r>
              <a:rPr lang="en-US" dirty="0"/>
              <a:t> </a:t>
            </a:r>
            <a:r>
              <a:rPr lang="en-US" dirty="0" err="1"/>
              <a:t>rm</a:t>
            </a:r>
            <a:r>
              <a:rPr lang="en-US" dirty="0"/>
              <a:t> build-container</a:t>
            </a:r>
          </a:p>
          <a:p>
            <a:r>
              <a:rPr lang="en-US" dirty="0" err="1"/>
              <a:t>docker</a:t>
            </a:r>
            <a:r>
              <a:rPr lang="en-US" dirty="0"/>
              <a:t> build -t app-image .</a:t>
            </a:r>
          </a:p>
          <a:p>
            <a:endParaRPr lang="en-US" dirty="0"/>
          </a:p>
        </p:txBody>
      </p:sp>
    </p:spTree>
    <p:extLst>
      <p:ext uri="{BB962C8B-B14F-4D97-AF65-F5344CB8AC3E}">
        <p14:creationId xmlns:p14="http://schemas.microsoft.com/office/powerpoint/2010/main" val="3243004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Multi-stage Dockerfile</a:t>
            </a:r>
            <a:br>
              <a:rPr lang="en-US" dirty="0"/>
            </a:br>
            <a:endParaRPr lang="en-US" dirty="0"/>
          </a:p>
        </p:txBody>
      </p:sp>
      <p:sp>
        <p:nvSpPr>
          <p:cNvPr id="3" name="Text Placeholder 2"/>
          <p:cNvSpPr>
            <a:spLocks noGrp="1"/>
          </p:cNvSpPr>
          <p:nvPr>
            <p:ph type="body" idx="1"/>
          </p:nvPr>
        </p:nvSpPr>
        <p:spPr>
          <a:xfrm>
            <a:off x="304800" y="1022350"/>
            <a:ext cx="11582400" cy="5210008"/>
          </a:xfrm>
        </p:spPr>
        <p:txBody>
          <a:bodyPr/>
          <a:lstStyle/>
          <a:p>
            <a:r>
              <a:rPr lang="en-US" sz="2000" dirty="0"/>
              <a:t>FROM </a:t>
            </a:r>
            <a:r>
              <a:rPr lang="en-US" sz="2000" dirty="0" err="1"/>
              <a:t>microsoft</a:t>
            </a:r>
            <a:r>
              <a:rPr lang="en-US" sz="2000" dirty="0"/>
              <a:t>/dotnet:2.0-sdk AS build-</a:t>
            </a:r>
            <a:r>
              <a:rPr lang="en-US" sz="2000" dirty="0" err="1"/>
              <a:t>env</a:t>
            </a:r>
            <a:endParaRPr lang="en-US" sz="2000" dirty="0"/>
          </a:p>
          <a:p>
            <a:r>
              <a:rPr lang="en-US" sz="2000" dirty="0"/>
              <a:t>WORKDIR /app</a:t>
            </a:r>
          </a:p>
          <a:p>
            <a:r>
              <a:rPr lang="en-US" sz="2000" dirty="0"/>
              <a:t>COPY *.</a:t>
            </a:r>
            <a:r>
              <a:rPr lang="en-US" sz="2000" dirty="0" err="1"/>
              <a:t>csproj</a:t>
            </a:r>
            <a:r>
              <a:rPr lang="en-US" sz="2000" dirty="0"/>
              <a:t> ./</a:t>
            </a:r>
          </a:p>
          <a:p>
            <a:r>
              <a:rPr lang="en-US" sz="2000" dirty="0"/>
              <a:t>RUN </a:t>
            </a:r>
            <a:r>
              <a:rPr lang="en-US" sz="2000" dirty="0" err="1"/>
              <a:t>dotnet</a:t>
            </a:r>
            <a:r>
              <a:rPr lang="en-US" sz="2000" dirty="0"/>
              <a:t> restore</a:t>
            </a:r>
          </a:p>
          <a:p>
            <a:r>
              <a:rPr lang="en-US" sz="2000" dirty="0"/>
              <a:t>COPY . ./</a:t>
            </a:r>
          </a:p>
          <a:p>
            <a:r>
              <a:rPr lang="en-US" sz="2000" dirty="0"/>
              <a:t>RUN </a:t>
            </a:r>
            <a:r>
              <a:rPr lang="en-US" sz="2000" dirty="0" err="1"/>
              <a:t>dotnet</a:t>
            </a:r>
            <a:r>
              <a:rPr lang="en-US" sz="2000" dirty="0"/>
              <a:t> publish -c Release -o out</a:t>
            </a:r>
          </a:p>
          <a:p>
            <a:endParaRPr lang="en-US" sz="2000" dirty="0"/>
          </a:p>
          <a:p>
            <a:r>
              <a:rPr lang="en-US" sz="2000" dirty="0"/>
              <a:t># build runtime image</a:t>
            </a:r>
          </a:p>
          <a:p>
            <a:r>
              <a:rPr lang="en-US" sz="2000" dirty="0"/>
              <a:t>FROM </a:t>
            </a:r>
            <a:r>
              <a:rPr lang="en-US" sz="2000" dirty="0" err="1"/>
              <a:t>microsoft</a:t>
            </a:r>
            <a:r>
              <a:rPr lang="en-US" sz="2000" dirty="0"/>
              <a:t>/dotnet:2.0-runtime </a:t>
            </a:r>
          </a:p>
          <a:p>
            <a:r>
              <a:rPr lang="en-US" sz="2000" dirty="0"/>
              <a:t>WORKDIR /app</a:t>
            </a:r>
          </a:p>
          <a:p>
            <a:r>
              <a:rPr lang="en-US" sz="2000" dirty="0"/>
              <a:t>COPY --from=build-</a:t>
            </a:r>
            <a:r>
              <a:rPr lang="en-US" sz="2000" dirty="0" err="1"/>
              <a:t>env</a:t>
            </a:r>
            <a:r>
              <a:rPr lang="en-US" sz="2000" dirty="0"/>
              <a:t> /app/out ./</a:t>
            </a:r>
          </a:p>
          <a:p>
            <a:r>
              <a:rPr lang="en-US" sz="2000" dirty="0"/>
              <a:t>ENTRYPOINT ["</a:t>
            </a:r>
            <a:r>
              <a:rPr lang="en-US" sz="2000" dirty="0" err="1"/>
              <a:t>dotnet</a:t>
            </a:r>
            <a:r>
              <a:rPr lang="en-US" sz="2000" dirty="0"/>
              <a:t>", "dotnetapp.dll"]</a:t>
            </a:r>
            <a:endParaRPr lang="en-US" sz="2000" dirty="0"/>
          </a:p>
        </p:txBody>
      </p:sp>
    </p:spTree>
    <p:extLst>
      <p:ext uri="{BB962C8B-B14F-4D97-AF65-F5344CB8AC3E}">
        <p14:creationId xmlns:p14="http://schemas.microsoft.com/office/powerpoint/2010/main" val="1665346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Multi-Stage Dockerfile Details</a:t>
            </a:r>
          </a:p>
        </p:txBody>
      </p:sp>
      <p:sp>
        <p:nvSpPr>
          <p:cNvPr id="5" name="Text Placeholder 4"/>
          <p:cNvSpPr>
            <a:spLocks noGrp="1"/>
          </p:cNvSpPr>
          <p:nvPr>
            <p:ph type="body" idx="1"/>
          </p:nvPr>
        </p:nvSpPr>
        <p:spPr/>
        <p:txBody>
          <a:bodyPr/>
          <a:lstStyle/>
          <a:p>
            <a:r>
              <a:rPr lang="en-US" dirty="0"/>
              <a:t>Multiple FROM commands within a single Dockerfile</a:t>
            </a:r>
          </a:p>
          <a:p>
            <a:r>
              <a:rPr lang="en-US" dirty="0"/>
              <a:t>AS keyword allows aliasing of stages</a:t>
            </a:r>
          </a:p>
          <a:p>
            <a:r>
              <a:rPr lang="en-US" dirty="0"/>
              <a:t>COPY –from supports referencing context of previous stages </a:t>
            </a:r>
          </a:p>
          <a:p>
            <a:r>
              <a:rPr lang="en-US" dirty="0"/>
              <a:t>ARG usage support within the FROM commands</a:t>
            </a:r>
          </a:p>
          <a:p>
            <a:r>
              <a:rPr lang="en-US" dirty="0"/>
              <a:t>-target option allows you to build a particular stage</a:t>
            </a:r>
          </a:p>
          <a:p>
            <a:pPr lvl="1"/>
            <a:r>
              <a:rPr lang="en-US" dirty="0"/>
              <a:t> Docker has no smarts to determine build graph – builds everything prior.</a:t>
            </a:r>
          </a:p>
          <a:p>
            <a:r>
              <a:rPr lang="en-US" dirty="0"/>
              <a:t>No support to tag individual stages.</a:t>
            </a:r>
          </a:p>
        </p:txBody>
      </p:sp>
    </p:spTree>
    <p:extLst>
      <p:ext uri="{BB962C8B-B14F-4D97-AF65-F5344CB8AC3E}">
        <p14:creationId xmlns:p14="http://schemas.microsoft.com/office/powerpoint/2010/main" val="3192296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Platform Scenario</a:t>
            </a:r>
          </a:p>
        </p:txBody>
      </p:sp>
      <p:sp>
        <p:nvSpPr>
          <p:cNvPr id="3" name="Text Placeholder 2"/>
          <p:cNvSpPr>
            <a:spLocks noGrp="1"/>
          </p:cNvSpPr>
          <p:nvPr>
            <p:ph type="body" idx="1"/>
          </p:nvPr>
        </p:nvSpPr>
        <p:spPr/>
        <p:txBody>
          <a:bodyPr/>
          <a:lstStyle/>
          <a:p>
            <a:r>
              <a:rPr lang="en-US" dirty="0"/>
              <a:t>Platform is not just OS.  Chip architecture is also a form of cross platform.</a:t>
            </a:r>
          </a:p>
          <a:p>
            <a:r>
              <a:rPr lang="en-US" dirty="0"/>
              <a:t>.NET Core SDK doesn’t support arm</a:t>
            </a:r>
          </a:p>
          <a:p>
            <a:r>
              <a:rPr lang="en-US" dirty="0"/>
              <a:t>How can you use Docker to build an optimized runtime image?</a:t>
            </a:r>
          </a:p>
        </p:txBody>
      </p:sp>
    </p:spTree>
    <p:extLst>
      <p:ext uri="{BB962C8B-B14F-4D97-AF65-F5344CB8AC3E}">
        <p14:creationId xmlns:p14="http://schemas.microsoft.com/office/powerpoint/2010/main" val="2940455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Machine Option</a:t>
            </a:r>
            <a:br>
              <a:rPr lang="en-US" dirty="0"/>
            </a:br>
            <a:endParaRPr lang="en-US" dirty="0"/>
          </a:p>
        </p:txBody>
      </p:sp>
      <p:sp>
        <p:nvSpPr>
          <p:cNvPr id="3" name="Text Placeholder 2"/>
          <p:cNvSpPr>
            <a:spLocks noGrp="1"/>
          </p:cNvSpPr>
          <p:nvPr>
            <p:ph type="body" idx="1"/>
          </p:nvPr>
        </p:nvSpPr>
        <p:spPr/>
        <p:txBody>
          <a:bodyPr/>
          <a:lstStyle/>
          <a:p>
            <a:r>
              <a:rPr lang="en-US" dirty="0"/>
              <a:t>Build app within Dockerfile on </a:t>
            </a:r>
            <a:r>
              <a:rPr lang="en-US" dirty="0" err="1"/>
              <a:t>amd</a:t>
            </a:r>
            <a:r>
              <a:rPr lang="en-US" dirty="0"/>
              <a:t> host</a:t>
            </a:r>
          </a:p>
          <a:p>
            <a:r>
              <a:rPr lang="en-US" dirty="0"/>
              <a:t>Copy output to arm</a:t>
            </a:r>
          </a:p>
          <a:p>
            <a:r>
              <a:rPr lang="en-US" dirty="0"/>
              <a:t>Build runtime image on Arm </a:t>
            </a:r>
          </a:p>
          <a:p>
            <a:endParaRPr lang="en-US" dirty="0"/>
          </a:p>
        </p:txBody>
      </p:sp>
    </p:spTree>
    <p:extLst>
      <p:ext uri="{BB962C8B-B14F-4D97-AF65-F5344CB8AC3E}">
        <p14:creationId xmlns:p14="http://schemas.microsoft.com/office/powerpoint/2010/main" val="964514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Multi-Stage Dockerfile Option</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microsoft</a:t>
            </a:r>
            <a:r>
              <a:rPr lang="en-US" sz="2000" dirty="0"/>
              <a:t>/dotnet:2.0-sdk AS build-</a:t>
            </a:r>
            <a:r>
              <a:rPr lang="en-US" sz="2000" dirty="0" err="1"/>
              <a:t>env</a:t>
            </a:r>
            <a:endParaRPr lang="en-US" sz="2000" dirty="0"/>
          </a:p>
          <a:p>
            <a:pPr marL="169329" indent="0">
              <a:lnSpc>
                <a:spcPct val="100000"/>
              </a:lnSpc>
              <a:buNone/>
            </a:pPr>
            <a:r>
              <a:rPr lang="en-US" sz="2000" dirty="0"/>
              <a:t>WORKDIR /app</a:t>
            </a:r>
          </a:p>
          <a:p>
            <a:pPr marL="169329" indent="0">
              <a:lnSpc>
                <a:spcPct val="100000"/>
              </a:lnSpc>
              <a:buNone/>
            </a:pPr>
            <a:r>
              <a:rPr lang="en-US" sz="2000" dirty="0"/>
              <a:t>COPY *.</a:t>
            </a:r>
            <a:r>
              <a:rPr lang="en-US" sz="2000" dirty="0" err="1"/>
              <a:t>csproj</a:t>
            </a:r>
            <a:r>
              <a:rPr lang="en-US" sz="2000" dirty="0"/>
              <a:t> ./</a:t>
            </a:r>
          </a:p>
          <a:p>
            <a:pPr marL="169329" indent="0">
              <a:lnSpc>
                <a:spcPct val="100000"/>
              </a:lnSpc>
              <a:buNone/>
            </a:pPr>
            <a:r>
              <a:rPr lang="en-US" sz="2000" dirty="0"/>
              <a:t>RUN </a:t>
            </a:r>
            <a:r>
              <a:rPr lang="en-US" sz="2000" dirty="0" err="1"/>
              <a:t>dotnet</a:t>
            </a:r>
            <a:r>
              <a:rPr lang="en-US" sz="2000" dirty="0"/>
              <a:t> restore</a:t>
            </a:r>
          </a:p>
          <a:p>
            <a:pPr marL="169329" indent="0">
              <a:lnSpc>
                <a:spcPct val="100000"/>
              </a:lnSpc>
              <a:buNone/>
            </a:pPr>
            <a:r>
              <a:rPr lang="en-US" sz="2000" dirty="0"/>
              <a:t>COPY . ./</a:t>
            </a:r>
          </a:p>
          <a:p>
            <a:pPr marL="169329" indent="0">
              <a:lnSpc>
                <a:spcPct val="100000"/>
              </a:lnSpc>
              <a:buNone/>
            </a:pPr>
            <a:r>
              <a:rPr lang="en-US" sz="2000" dirty="0"/>
              <a:t>RUN </a:t>
            </a:r>
            <a:r>
              <a:rPr lang="en-US" sz="2000" dirty="0" err="1"/>
              <a:t>dotnet</a:t>
            </a:r>
            <a:r>
              <a:rPr lang="en-US" sz="2000" dirty="0"/>
              <a:t> publish -c Release -o out</a:t>
            </a:r>
          </a:p>
          <a:p>
            <a:pPr marL="169329" indent="0">
              <a:lnSpc>
                <a:spcPct val="100000"/>
              </a:lnSpc>
              <a:buNone/>
            </a:pPr>
            <a:endParaRPr lang="en-US" sz="2000" dirty="0"/>
          </a:p>
          <a:p>
            <a:pPr marL="169329" indent="0">
              <a:lnSpc>
                <a:spcPct val="100000"/>
              </a:lnSpc>
              <a:buNone/>
            </a:pPr>
            <a:r>
              <a:rPr lang="en-US" sz="2000" dirty="0"/>
              <a:t># build runtime image</a:t>
            </a:r>
          </a:p>
          <a:p>
            <a:pPr marL="169329" indent="0">
              <a:lnSpc>
                <a:spcPct val="100000"/>
              </a:lnSpc>
              <a:buNone/>
            </a:pPr>
            <a:r>
              <a:rPr lang="en-US" sz="2000" dirty="0"/>
              <a:t>FROM </a:t>
            </a:r>
            <a:r>
              <a:rPr lang="en-US" sz="2000" dirty="0" err="1"/>
              <a:t>microsoft</a:t>
            </a:r>
            <a:r>
              <a:rPr lang="en-US" sz="2000" dirty="0"/>
              <a:t>/dotnet:2.0.0-runtime-stretch-arm32v7</a:t>
            </a:r>
          </a:p>
          <a:p>
            <a:pPr marL="169329" indent="0">
              <a:lnSpc>
                <a:spcPct val="100000"/>
              </a:lnSpc>
              <a:buNone/>
            </a:pPr>
            <a:r>
              <a:rPr lang="en-US" sz="2000" dirty="0"/>
              <a:t>WORKDIR /app</a:t>
            </a:r>
          </a:p>
          <a:p>
            <a:pPr marL="169329" indent="0">
              <a:lnSpc>
                <a:spcPct val="100000"/>
              </a:lnSpc>
              <a:buNone/>
            </a:pPr>
            <a:r>
              <a:rPr lang="en-US" sz="2000" dirty="0"/>
              <a:t>COPY --from=build-</a:t>
            </a:r>
            <a:r>
              <a:rPr lang="en-US" sz="2000" dirty="0" err="1"/>
              <a:t>env</a:t>
            </a:r>
            <a:r>
              <a:rPr lang="en-US" sz="2000" dirty="0"/>
              <a:t> /app/out ./</a:t>
            </a:r>
          </a:p>
          <a:p>
            <a:pPr marL="169329" indent="0">
              <a:lnSpc>
                <a:spcPct val="100000"/>
              </a:lnSpc>
              <a:buNone/>
            </a:pPr>
            <a:r>
              <a:rPr lang="en-US" sz="2000" dirty="0"/>
              <a:t>ENTRYPOINT ["</a:t>
            </a:r>
            <a:r>
              <a:rPr lang="en-US" sz="2000" dirty="0" err="1"/>
              <a:t>dotnet</a:t>
            </a:r>
            <a:r>
              <a:rPr lang="en-US" sz="2000" dirty="0"/>
              <a:t>", "dotnetapp.dll"]</a:t>
            </a:r>
            <a:endParaRPr lang="en-US" sz="2000" dirty="0"/>
          </a:p>
        </p:txBody>
      </p:sp>
    </p:spTree>
    <p:extLst>
      <p:ext uri="{BB962C8B-B14F-4D97-AF65-F5344CB8AC3E}">
        <p14:creationId xmlns:p14="http://schemas.microsoft.com/office/powerpoint/2010/main" val="57418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Specifics</a:t>
            </a:r>
          </a:p>
        </p:txBody>
      </p:sp>
      <p:sp>
        <p:nvSpPr>
          <p:cNvPr id="3" name="Text Placeholder 2"/>
          <p:cNvSpPr>
            <a:spLocks noGrp="1"/>
          </p:cNvSpPr>
          <p:nvPr>
            <p:ph type="body" idx="1"/>
          </p:nvPr>
        </p:nvSpPr>
        <p:spPr/>
        <p:txBody>
          <a:bodyPr/>
          <a:lstStyle/>
          <a:p>
            <a:r>
              <a:rPr lang="en-US" dirty="0"/>
              <a:t>Only works on Docker for Windows and Docker for Mac</a:t>
            </a:r>
          </a:p>
          <a:p>
            <a:pPr lvl="1"/>
            <a:r>
              <a:rPr lang="en-US" dirty="0"/>
              <a:t> Docker Hypervisor capable of spinning up different hosts (</a:t>
            </a:r>
            <a:r>
              <a:rPr lang="en-US" dirty="0" err="1"/>
              <a:t>amd</a:t>
            </a:r>
            <a:r>
              <a:rPr lang="en-US" dirty="0"/>
              <a:t>/arm)</a:t>
            </a:r>
          </a:p>
        </p:txBody>
      </p:sp>
    </p:spTree>
    <p:extLst>
      <p:ext uri="{BB962C8B-B14F-4D97-AF65-F5344CB8AC3E}">
        <p14:creationId xmlns:p14="http://schemas.microsoft.com/office/powerpoint/2010/main" val="1931600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Multi-Arch Tags</a:t>
            </a:r>
          </a:p>
        </p:txBody>
      </p:sp>
      <p:sp>
        <p:nvSpPr>
          <p:cNvPr id="3" name="Text Placeholder 2"/>
          <p:cNvSpPr>
            <a:spLocks noGrp="1"/>
          </p:cNvSpPr>
          <p:nvPr>
            <p:ph type="body" idx="2"/>
          </p:nvPr>
        </p:nvSpPr>
        <p:spPr/>
        <p:txBody>
          <a:bodyPr/>
          <a:lstStyle/>
          <a:p>
            <a:endParaRPr lang="en-US"/>
          </a:p>
        </p:txBody>
      </p:sp>
    </p:spTree>
    <p:extLst>
      <p:ext uri="{BB962C8B-B14F-4D97-AF65-F5344CB8AC3E}">
        <p14:creationId xmlns:p14="http://schemas.microsoft.com/office/powerpoint/2010/main" val="2134141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Text Placeholder 2"/>
          <p:cNvSpPr>
            <a:spLocks noGrp="1"/>
          </p:cNvSpPr>
          <p:nvPr>
            <p:ph type="body" idx="1"/>
          </p:nvPr>
        </p:nvSpPr>
        <p:spPr/>
        <p:txBody>
          <a:bodyPr/>
          <a:lstStyle/>
          <a:p>
            <a:r>
              <a:rPr lang="en-US" dirty="0"/>
              <a:t>Suppose you are reading a blog that talks about this new programming platform that is changing the industry.</a:t>
            </a:r>
          </a:p>
          <a:p>
            <a:r>
              <a:rPr lang="en-US" dirty="0"/>
              <a:t>Blog states you can easily try it out with a Docker image</a:t>
            </a:r>
          </a:p>
          <a:p>
            <a:r>
              <a:rPr lang="en-US" dirty="0"/>
              <a:t>Try it out on Docker for Windows</a:t>
            </a:r>
          </a:p>
          <a:p>
            <a:r>
              <a:rPr lang="en-US" dirty="0"/>
              <a:t>Error: </a:t>
            </a:r>
            <a:r>
              <a:rPr lang="en-US" dirty="0"/>
              <a:t>image operating system “</a:t>
            </a:r>
            <a:r>
              <a:rPr lang="en-US" dirty="0" err="1"/>
              <a:t>linux</a:t>
            </a:r>
            <a:r>
              <a:rPr lang="en-US" dirty="0"/>
              <a:t>" cannot be used on this platform</a:t>
            </a:r>
          </a:p>
          <a:p>
            <a:r>
              <a:rPr lang="en-US" dirty="0"/>
              <a:t>Turns out there is a different tag per supported platform</a:t>
            </a:r>
          </a:p>
          <a:p>
            <a:r>
              <a:rPr lang="en-US" dirty="0"/>
              <a:t>How many users give up before they discover this?</a:t>
            </a:r>
            <a:endParaRPr lang="en-US" dirty="0"/>
          </a:p>
        </p:txBody>
      </p:sp>
    </p:spTree>
    <p:extLst>
      <p:ext uri="{BB962C8B-B14F-4D97-AF65-F5344CB8AC3E}">
        <p14:creationId xmlns:p14="http://schemas.microsoft.com/office/powerpoint/2010/main" val="1704095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One tag no matter the platform</a:t>
            </a:r>
          </a:p>
          <a:p>
            <a:pPr lvl="1"/>
            <a:r>
              <a:rPr lang="en-US" dirty="0"/>
              <a:t> </a:t>
            </a:r>
            <a:r>
              <a:rPr lang="en-US" dirty="0" err="1"/>
              <a:t>docker</a:t>
            </a:r>
            <a:r>
              <a:rPr lang="en-US" dirty="0"/>
              <a:t> pull </a:t>
            </a:r>
            <a:r>
              <a:rPr lang="en-US" dirty="0" err="1"/>
              <a:t>microsoft</a:t>
            </a:r>
            <a:r>
              <a:rPr lang="en-US" dirty="0"/>
              <a:t>/dotnet:2.0-runtime</a:t>
            </a:r>
          </a:p>
          <a:p>
            <a:pPr lvl="1"/>
            <a:r>
              <a:rPr lang="en-US" dirty="0"/>
              <a:t> Windows amd64</a:t>
            </a:r>
          </a:p>
          <a:p>
            <a:pPr lvl="1"/>
            <a:r>
              <a:rPr lang="en-US" dirty="0"/>
              <a:t> Linux amd64</a:t>
            </a:r>
          </a:p>
          <a:p>
            <a:pPr lvl="1"/>
            <a:r>
              <a:rPr lang="en-US" dirty="0"/>
              <a:t> Linux arm32</a:t>
            </a:r>
          </a:p>
          <a:p>
            <a:pPr lvl="1"/>
            <a:r>
              <a:rPr lang="en-US" dirty="0"/>
              <a:t> …</a:t>
            </a:r>
          </a:p>
          <a:p>
            <a:r>
              <a:rPr lang="en-US" dirty="0"/>
              <a:t>Achieved via </a:t>
            </a:r>
            <a:r>
              <a:rPr lang="en-US" dirty="0">
                <a:solidFill>
                  <a:srgbClr val="FF0000"/>
                </a:solidFill>
                <a:hlinkClick r:id="rId3"/>
              </a:rPr>
              <a:t>manifest</a:t>
            </a:r>
            <a:endParaRPr lang="en-US" dirty="0">
              <a:solidFill>
                <a:srgbClr val="FF0000"/>
              </a:solidFill>
            </a:endParaRPr>
          </a:p>
          <a:p>
            <a:r>
              <a:rPr lang="en-US" dirty="0"/>
              <a:t>Client platform manifest lookup occurs on pull</a:t>
            </a:r>
          </a:p>
          <a:p>
            <a:endParaRPr lang="en-US" dirty="0"/>
          </a:p>
        </p:txBody>
      </p:sp>
    </p:spTree>
    <p:extLst>
      <p:ext uri="{BB962C8B-B14F-4D97-AF65-F5344CB8AC3E}">
        <p14:creationId xmlns:p14="http://schemas.microsoft.com/office/powerpoint/2010/main" val="2401461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a:t>
            </a:r>
          </a:p>
        </p:txBody>
      </p:sp>
      <p:sp>
        <p:nvSpPr>
          <p:cNvPr id="5" name="Text Placeholder 4"/>
          <p:cNvSpPr>
            <a:spLocks noGrp="1"/>
          </p:cNvSpPr>
          <p:nvPr>
            <p:ph type="body" idx="1"/>
          </p:nvPr>
        </p:nvSpPr>
        <p:spPr/>
        <p:txBody>
          <a:bodyPr/>
          <a:lstStyle/>
          <a:p>
            <a:r>
              <a:rPr lang="en-US" dirty="0"/>
              <a:t>A template (application plus required binaries and libraries)</a:t>
            </a:r>
          </a:p>
          <a:p>
            <a:r>
              <a:rPr lang="en-US" dirty="0"/>
              <a:t>Immutable</a:t>
            </a:r>
          </a:p>
          <a:p>
            <a:r>
              <a:rPr lang="en-US" dirty="0"/>
              <a:t>Defined via a Dockerfile (Ideally)</a:t>
            </a:r>
          </a:p>
          <a:p>
            <a:endParaRPr lang="en-US" dirty="0"/>
          </a:p>
        </p:txBody>
      </p:sp>
    </p:spTree>
    <p:extLst>
      <p:ext uri="{BB962C8B-B14F-4D97-AF65-F5344CB8AC3E}">
        <p14:creationId xmlns:p14="http://schemas.microsoft.com/office/powerpoint/2010/main" val="272622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Q &amp; A</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374856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 View: Evolution of IT</a:t>
            </a:r>
          </a:p>
        </p:txBody>
      </p:sp>
      <p:sp>
        <p:nvSpPr>
          <p:cNvPr id="7" name="Rectangle 6"/>
          <p:cNvSpPr/>
          <p:nvPr/>
        </p:nvSpPr>
        <p:spPr>
          <a:xfrm>
            <a:off x="3154134" y="1638300"/>
            <a:ext cx="1447800" cy="76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t"/>
          <a:lstStyle/>
          <a:p>
            <a:pPr algn="ctr"/>
            <a:endParaRPr lang="en-US" sz="1600" dirty="0">
              <a:solidFill>
                <a:schemeClr val="tx1">
                  <a:lumMod val="85000"/>
                  <a:lumOff val="15000"/>
                </a:schemeClr>
              </a:solidFill>
            </a:endParaRPr>
          </a:p>
        </p:txBody>
      </p:sp>
      <p:sp>
        <p:nvSpPr>
          <p:cNvPr id="9" name="TextBox 8"/>
          <p:cNvSpPr txBox="1"/>
          <p:nvPr/>
        </p:nvSpPr>
        <p:spPr>
          <a:xfrm>
            <a:off x="3420233" y="990602"/>
            <a:ext cx="915603" cy="523206"/>
          </a:xfrm>
          <a:prstGeom prst="rect">
            <a:avLst/>
          </a:prstGeom>
          <a:noFill/>
        </p:spPr>
        <p:txBody>
          <a:bodyPr wrap="none" lIns="91424" tIns="45713" rIns="91424" bIns="45713" rtlCol="0">
            <a:spAutoFit/>
          </a:bodyPr>
          <a:lstStyle/>
          <a:p>
            <a:r>
              <a:rPr lang="en-US" sz="2800" dirty="0"/>
              <a:t>1995</a:t>
            </a:r>
          </a:p>
        </p:txBody>
      </p:sp>
      <p:sp>
        <p:nvSpPr>
          <p:cNvPr id="10" name="TextBox 9"/>
          <p:cNvSpPr txBox="1"/>
          <p:nvPr/>
        </p:nvSpPr>
        <p:spPr>
          <a:xfrm>
            <a:off x="7756311" y="101236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75061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76548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a:off x="67818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4200" y="49530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extLst/>
          </p:nvPr>
        </p:nvGraphicFramePr>
        <p:xfrm>
          <a:off x="3124201" y="3029682"/>
          <a:ext cx="1507669" cy="13218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Flowchart: Magnetic Disk 23"/>
          <p:cNvSpPr/>
          <p:nvPr/>
        </p:nvSpPr>
        <p:spPr>
          <a:xfrm>
            <a:off x="3382734" y="5067300"/>
            <a:ext cx="990600" cy="1295400"/>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3829050" y="4572000"/>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Up-Down Arrow 30"/>
          <p:cNvSpPr/>
          <p:nvPr/>
        </p:nvSpPr>
        <p:spPr>
          <a:xfrm>
            <a:off x="3829050" y="2481692"/>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43000" y="102870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grpSp>
        <p:nvGrpSpPr>
          <p:cNvPr id="46" name="Group 45"/>
          <p:cNvGrpSpPr/>
          <p:nvPr/>
        </p:nvGrpSpPr>
        <p:grpSpPr>
          <a:xfrm>
            <a:off x="7553326" y="57032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triped Right Arrow 46"/>
          <p:cNvSpPr/>
          <p:nvPr/>
        </p:nvSpPr>
        <p:spPr>
          <a:xfrm>
            <a:off x="5562600" y="3401467"/>
            <a:ext cx="990600" cy="578316"/>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sp>
        <p:nvSpPr>
          <p:cNvPr id="37" name="TextBox 36"/>
          <p:cNvSpPr txBox="1"/>
          <p:nvPr/>
        </p:nvSpPr>
        <p:spPr>
          <a:xfrm>
            <a:off x="9639299" y="4994702"/>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38" name="TextBox 37"/>
          <p:cNvSpPr txBox="1"/>
          <p:nvPr/>
        </p:nvSpPr>
        <p:spPr>
          <a:xfrm>
            <a:off x="9645315" y="3117349"/>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9" name="TextBox 38"/>
          <p:cNvSpPr txBox="1"/>
          <p:nvPr/>
        </p:nvSpPr>
        <p:spPr>
          <a:xfrm>
            <a:off x="9563100" y="1543050"/>
            <a:ext cx="2238375" cy="646331"/>
          </a:xfrm>
          <a:prstGeom prst="rect">
            <a:avLst/>
          </a:prstGeom>
          <a:noFill/>
        </p:spPr>
        <p:txBody>
          <a:bodyPr wrap="square" rtlCol="0">
            <a:spAutoFit/>
          </a:bodyPr>
          <a:lstStyle/>
          <a:p>
            <a:pPr algn="ctr"/>
            <a:r>
              <a:rPr lang="en-US" dirty="0"/>
              <a:t>Thin app on mobile, tablet</a:t>
            </a:r>
          </a:p>
        </p:txBody>
      </p:sp>
      <p:sp>
        <p:nvSpPr>
          <p:cNvPr id="48" name="TextBox 47"/>
          <p:cNvSpPr txBox="1"/>
          <p:nvPr/>
        </p:nvSpPr>
        <p:spPr>
          <a:xfrm>
            <a:off x="628650" y="1704975"/>
            <a:ext cx="2390775" cy="646331"/>
          </a:xfrm>
          <a:prstGeom prst="rect">
            <a:avLst/>
          </a:prstGeom>
          <a:noFill/>
        </p:spPr>
        <p:txBody>
          <a:bodyPr wrap="square" rtlCol="0">
            <a:spAutoFit/>
          </a:bodyPr>
          <a:lstStyle/>
          <a:p>
            <a:pPr algn="ctr"/>
            <a:r>
              <a:rPr lang="en-US" dirty="0"/>
              <a:t>Thick, client-server app on thick client</a:t>
            </a:r>
          </a:p>
        </p:txBody>
      </p:sp>
      <p:sp>
        <p:nvSpPr>
          <p:cNvPr id="49" name="TextBox 48"/>
          <p:cNvSpPr txBox="1"/>
          <p:nvPr/>
        </p:nvSpPr>
        <p:spPr>
          <a:xfrm>
            <a:off x="638175" y="3105150"/>
            <a:ext cx="2181225" cy="1200329"/>
          </a:xfrm>
          <a:prstGeom prst="rect">
            <a:avLst/>
          </a:prstGeom>
          <a:noFill/>
        </p:spPr>
        <p:txBody>
          <a:bodyPr wrap="square" rtlCol="0">
            <a:spAutoFit/>
          </a:bodyPr>
          <a:lstStyle/>
          <a:p>
            <a:pPr algn="ctr"/>
            <a:r>
              <a:rPr lang="en-US" dirty="0"/>
              <a:t>Well-defined stack:</a:t>
            </a:r>
          </a:p>
          <a:p>
            <a:r>
              <a:rPr lang="en-US" dirty="0"/>
              <a:t>        - O/S</a:t>
            </a:r>
          </a:p>
          <a:p>
            <a:r>
              <a:rPr lang="en-US" dirty="0"/>
              <a:t>        - Runtime</a:t>
            </a:r>
          </a:p>
          <a:p>
            <a:r>
              <a:rPr lang="en-US" dirty="0"/>
              <a:t>        - Middleware</a:t>
            </a:r>
          </a:p>
        </p:txBody>
      </p:sp>
      <p:sp>
        <p:nvSpPr>
          <p:cNvPr id="50" name="TextBox 49"/>
          <p:cNvSpPr txBox="1"/>
          <p:nvPr/>
        </p:nvSpPr>
        <p:spPr>
          <a:xfrm>
            <a:off x="952500" y="5410200"/>
            <a:ext cx="2190750" cy="923330"/>
          </a:xfrm>
          <a:prstGeom prst="rect">
            <a:avLst/>
          </a:prstGeom>
          <a:noFill/>
        </p:spPr>
        <p:txBody>
          <a:bodyPr wrap="square" rtlCol="0">
            <a:spAutoFit/>
          </a:bodyPr>
          <a:lstStyle/>
          <a:p>
            <a:pPr algn="ctr"/>
            <a:r>
              <a:rPr lang="en-US" dirty="0"/>
              <a:t>Monolithic</a:t>
            </a:r>
          </a:p>
          <a:p>
            <a:pPr algn="ctr"/>
            <a:r>
              <a:rPr lang="en-US" dirty="0"/>
              <a:t>Physical</a:t>
            </a:r>
          </a:p>
          <a:p>
            <a:pPr algn="ctr"/>
            <a:r>
              <a:rPr lang="en-US" dirty="0"/>
              <a:t>Infrastructure</a:t>
            </a:r>
          </a:p>
        </p:txBody>
      </p:sp>
    </p:spTree>
    <p:extLst>
      <p:ext uri="{BB962C8B-B14F-4D97-AF65-F5344CB8AC3E}">
        <p14:creationId xmlns:p14="http://schemas.microsoft.com/office/powerpoint/2010/main" val="4116075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a:t>
            </a:r>
          </a:p>
        </p:txBody>
      </p:sp>
      <p:sp>
        <p:nvSpPr>
          <p:cNvPr id="10" name="TextBox 9"/>
          <p:cNvSpPr txBox="1"/>
          <p:nvPr/>
        </p:nvSpPr>
        <p:spPr>
          <a:xfrm>
            <a:off x="3222411" y="106951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30103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31590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cxnSp>
        <p:nvCxnSpPr>
          <p:cNvPr id="25" name="Straight Connector 24"/>
          <p:cNvCxnSpPr/>
          <p:nvPr/>
        </p:nvCxnSpPr>
        <p:spPr>
          <a:xfrm>
            <a:off x="22860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47953" y="4681225"/>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00100" y="469582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sp>
        <p:nvSpPr>
          <p:cNvPr id="33" name="Oval 32"/>
          <p:cNvSpPr/>
          <p:nvPr/>
        </p:nvSpPr>
        <p:spPr>
          <a:xfrm>
            <a:off x="704850" y="90487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grpSp>
        <p:nvGrpSpPr>
          <p:cNvPr id="46" name="Group 45"/>
          <p:cNvGrpSpPr/>
          <p:nvPr/>
        </p:nvGrpSpPr>
        <p:grpSpPr>
          <a:xfrm>
            <a:off x="2895601" y="55889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Left Arrow Callout 2"/>
          <p:cNvSpPr/>
          <p:nvPr/>
        </p:nvSpPr>
        <p:spPr>
          <a:xfrm>
            <a:off x="4800600" y="2895601"/>
            <a:ext cx="3486150" cy="1219074"/>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ensure services interact consistently, avoid dependency hell</a:t>
            </a:r>
          </a:p>
        </p:txBody>
      </p:sp>
      <p:sp>
        <p:nvSpPr>
          <p:cNvPr id="36" name="Left Arrow Callout 35"/>
          <p:cNvSpPr/>
          <p:nvPr/>
        </p:nvSpPr>
        <p:spPr>
          <a:xfrm>
            <a:off x="4800600" y="5105400"/>
            <a:ext cx="3514726" cy="1219074"/>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migrate &amp; scale quickly, ensure compatibility</a:t>
            </a:r>
          </a:p>
        </p:txBody>
      </p:sp>
      <p:sp>
        <p:nvSpPr>
          <p:cNvPr id="37" name="Left Arrow Callout 36"/>
          <p:cNvSpPr/>
          <p:nvPr/>
        </p:nvSpPr>
        <p:spPr>
          <a:xfrm>
            <a:off x="8124826" y="4010151"/>
            <a:ext cx="3381374" cy="1219074"/>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avoid n X n different </a:t>
            </a:r>
            <a:r>
              <a:rPr lang="en-US" dirty="0" err="1"/>
              <a:t>configs</a:t>
            </a:r>
            <a:endParaRPr lang="en-US" dirty="0"/>
          </a:p>
        </p:txBody>
      </p:sp>
      <p:sp>
        <p:nvSpPr>
          <p:cNvPr id="28" name="TextBox 27"/>
          <p:cNvSpPr txBox="1"/>
          <p:nvPr/>
        </p:nvSpPr>
        <p:spPr>
          <a:xfrm>
            <a:off x="604838" y="4743449"/>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29" name="TextBox 28"/>
          <p:cNvSpPr txBox="1"/>
          <p:nvPr/>
        </p:nvSpPr>
        <p:spPr>
          <a:xfrm>
            <a:off x="514349" y="3028950"/>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0" name="TextBox 29"/>
          <p:cNvSpPr txBox="1"/>
          <p:nvPr/>
        </p:nvSpPr>
        <p:spPr>
          <a:xfrm>
            <a:off x="419100" y="1647825"/>
            <a:ext cx="2238375" cy="646331"/>
          </a:xfrm>
          <a:prstGeom prst="rect">
            <a:avLst/>
          </a:prstGeom>
          <a:noFill/>
        </p:spPr>
        <p:txBody>
          <a:bodyPr wrap="square" rtlCol="0">
            <a:spAutoFit/>
          </a:bodyPr>
          <a:lstStyle/>
          <a:p>
            <a:pPr algn="ctr"/>
            <a:r>
              <a:rPr lang="en-US" dirty="0"/>
              <a:t>Thin app on mobile, tablet</a:t>
            </a:r>
          </a:p>
        </p:txBody>
      </p:sp>
    </p:spTree>
    <p:extLst>
      <p:ext uri="{BB962C8B-B14F-4D97-AF65-F5344CB8AC3E}">
        <p14:creationId xmlns:p14="http://schemas.microsoft.com/office/powerpoint/2010/main" val="742780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5283733" y="128798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6" name="Rectangle 16"/>
          <p:cNvSpPr>
            <a:spLocks/>
          </p:cNvSpPr>
          <p:nvPr/>
        </p:nvSpPr>
        <p:spPr bwMode="auto">
          <a:xfrm>
            <a:off x="2283710"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896556"/>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p:txBody>
          <a:bodyPr>
            <a:normAutofit fontScale="90000"/>
          </a:bodyPr>
          <a:lstStyle/>
          <a:p>
            <a:r>
              <a:rPr lang="en-US" dirty="0"/>
              <a:t>The Challenge</a:t>
            </a:r>
          </a:p>
        </p:txBody>
      </p:sp>
      <p:sp>
        <p:nvSpPr>
          <p:cNvPr id="3" name="TextBox 2"/>
          <p:cNvSpPr txBox="1"/>
          <p:nvPr/>
        </p:nvSpPr>
        <p:spPr>
          <a:xfrm rot="16200000">
            <a:off x="-609096" y="22636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Stacks</a:t>
            </a:r>
          </a:p>
        </p:txBody>
      </p:sp>
      <p:sp>
        <p:nvSpPr>
          <p:cNvPr id="27" name="TextBox 26"/>
          <p:cNvSpPr txBox="1"/>
          <p:nvPr/>
        </p:nvSpPr>
        <p:spPr>
          <a:xfrm rot="16200000">
            <a:off x="-409799" y="4791374"/>
            <a:ext cx="1781178" cy="923330"/>
          </a:xfrm>
          <a:prstGeom prst="rect">
            <a:avLst/>
          </a:prstGeom>
          <a:solidFill>
            <a:schemeClr val="accent1"/>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401043" y="4387889"/>
            <a:ext cx="16863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1754371" y="5892147"/>
            <a:ext cx="20534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9191960" y="477400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3" name="Freeform 62"/>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9" name="Freeform 68"/>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solidFill>
            <a:schemeClr val="accent1"/>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rot="5400000">
            <a:off x="10577852" y="4869515"/>
            <a:ext cx="1886579" cy="923330"/>
          </a:xfrm>
          <a:prstGeom prst="rect">
            <a:avLst/>
          </a:prstGeom>
          <a:solidFill>
            <a:schemeClr val="accent1"/>
          </a:solidFill>
        </p:spPr>
        <p:txBody>
          <a:bodyPr wrap="square" rtlCol="0">
            <a:spAutoFit/>
          </a:bodyPr>
          <a:lstStyle/>
          <a:p>
            <a:pPr algn="ctr"/>
            <a:r>
              <a:rPr lang="en-US" b="1" dirty="0">
                <a:solidFill>
                  <a:schemeClr val="bg1"/>
                </a:solidFill>
              </a:rPr>
              <a:t>Can I migrate smoothly and quickly?</a:t>
            </a:r>
          </a:p>
        </p:txBody>
      </p:sp>
      <p:grpSp>
        <p:nvGrpSpPr>
          <p:cNvPr id="19" name="Group 18"/>
          <p:cNvGrpSpPr/>
          <p:nvPr/>
        </p:nvGrpSpPr>
        <p:grpSpPr>
          <a:xfrm>
            <a:off x="5134683" y="3360056"/>
            <a:ext cx="1511642" cy="1511642"/>
            <a:chOff x="5104426" y="2860581"/>
            <a:chExt cx="1511642" cy="1511642"/>
          </a:xfrm>
        </p:grpSpPr>
        <p:cxnSp>
          <p:nvCxnSpPr>
            <p:cNvPr id="17" name="Straight Arrow Connector 16"/>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321537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in N X N compatibility nightmare</a:t>
            </a:r>
          </a:p>
        </p:txBody>
      </p:sp>
      <p:graphicFrame>
        <p:nvGraphicFramePr>
          <p:cNvPr id="4"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46280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3152775"/>
            <a:ext cx="12192000" cy="18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TextBox 37"/>
          <p:cNvSpPr txBox="1"/>
          <p:nvPr/>
        </p:nvSpPr>
        <p:spPr>
          <a:xfrm>
            <a:off x="628650" y="3562350"/>
            <a:ext cx="7334250" cy="1015663"/>
          </a:xfrm>
          <a:prstGeom prst="rect">
            <a:avLst/>
          </a:prstGeom>
          <a:noFill/>
        </p:spPr>
        <p:txBody>
          <a:bodyPr wrap="square" rtlCol="0">
            <a:spAutoFit/>
          </a:bodyPr>
          <a:lstStyle/>
          <a:p>
            <a:r>
              <a:rPr lang="en-US" sz="6000" dirty="0">
                <a:solidFill>
                  <a:schemeClr val="bg1"/>
                </a:solidFill>
                <a:latin typeface="Cabin" pitchFamily="34" charset="0"/>
              </a:rPr>
              <a:t>A useful analogy…</a:t>
            </a:r>
            <a:endParaRPr lang="en-US" sz="6000" dirty="0">
              <a:latin typeface="Cabin" pitchFamily="34" charset="0"/>
            </a:endParaRPr>
          </a:p>
        </p:txBody>
      </p:sp>
      <p:sp>
        <p:nvSpPr>
          <p:cNvPr id="39" name="Rectangle 38"/>
          <p:cNvSpPr/>
          <p:nvPr/>
        </p:nvSpPr>
        <p:spPr>
          <a:xfrm>
            <a:off x="0" y="0"/>
            <a:ext cx="12192000" cy="172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775557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3065" y="1129932"/>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94890"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81175"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7095332" y="2152487"/>
            <a:ext cx="1276514" cy="1276514"/>
          </a:xfrm>
          <a:prstGeom prst="rect">
            <a:avLst/>
          </a:prstGeom>
        </p:spPr>
      </p:pic>
      <p:sp>
        <p:nvSpPr>
          <p:cNvPr id="17" name="TextBox 16"/>
          <p:cNvSpPr txBox="1"/>
          <p:nvPr/>
        </p:nvSpPr>
        <p:spPr>
          <a:xfrm rot="16200000">
            <a:off x="-701659" y="1913925"/>
            <a:ext cx="2657140"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rot="16200000">
            <a:off x="-598659" y="4685180"/>
            <a:ext cx="2463698"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rot="5400000">
            <a:off x="10069021" y="1549791"/>
            <a:ext cx="2447042"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rot="5400000">
            <a:off x="10047634" y="4395951"/>
            <a:ext cx="2544676"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251996" y="39410"/>
            <a:ext cx="11582400" cy="639891"/>
          </a:xfrm>
        </p:spPr>
        <p:txBody>
          <a:bodyPr>
            <a:normAutofit fontScale="90000"/>
          </a:bodyPr>
          <a:lstStyle/>
          <a:p>
            <a:r>
              <a:rPr lang="en-US" dirty="0"/>
              <a:t>Cargo Transportation Pre-1960</a:t>
            </a:r>
          </a:p>
        </p:txBody>
      </p:sp>
    </p:spTree>
    <p:extLst>
      <p:ext uri="{BB962C8B-B14F-4D97-AF65-F5344CB8AC3E}">
        <p14:creationId xmlns:p14="http://schemas.microsoft.com/office/powerpoint/2010/main" val="3143468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p:txBody>
          <a:bodyPr>
            <a:normAutofit fontScale="90000"/>
          </a:bodyPr>
          <a:lstStyle/>
          <a:p>
            <a:r>
              <a:rPr lang="en-US" dirty="0" err="1"/>
              <a:t>NxN</a:t>
            </a:r>
            <a:r>
              <a:rPr lang="en-US" dirty="0"/>
              <a:t> Matrix</a:t>
            </a:r>
          </a:p>
        </p:txBody>
      </p:sp>
    </p:spTree>
    <p:extLst>
      <p:ext uri="{BB962C8B-B14F-4D97-AF65-F5344CB8AC3E}">
        <p14:creationId xmlns:p14="http://schemas.microsoft.com/office/powerpoint/2010/main" val="83055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98246" y="569152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10998" y="5583016"/>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12867"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02767" y="5616421"/>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17" name="TextBox 16"/>
          <p:cNvSpPr txBox="1"/>
          <p:nvPr/>
        </p:nvSpPr>
        <p:spPr>
          <a:xfrm rot="16200000">
            <a:off x="-609096" y="2263663"/>
            <a:ext cx="2186264" cy="369332"/>
          </a:xfrm>
          <a:prstGeom prst="rect">
            <a:avLst/>
          </a:prstGeom>
          <a:noFill/>
        </p:spPr>
        <p:txBody>
          <a:bodyPr wrap="square" rtlCol="0">
            <a:spAutoFit/>
          </a:bodyPr>
          <a:lstStyle/>
          <a:p>
            <a:pPr algn="ctr"/>
            <a:r>
              <a:rPr lang="en-US" dirty="0"/>
              <a:t>Multiplicity of Goods</a:t>
            </a:r>
          </a:p>
        </p:txBody>
      </p:sp>
      <p:sp>
        <p:nvSpPr>
          <p:cNvPr id="18" name="TextBox 17"/>
          <p:cNvSpPr txBox="1"/>
          <p:nvPr/>
        </p:nvSpPr>
        <p:spPr>
          <a:xfrm rot="16200000">
            <a:off x="-612342" y="4765538"/>
            <a:ext cx="2186264" cy="923330"/>
          </a:xfrm>
          <a:prstGeom prst="rect">
            <a:avLst/>
          </a:prstGeom>
          <a:noFill/>
        </p:spPr>
        <p:txBody>
          <a:bodyPr wrap="square" rtlCol="0">
            <a:spAutoFit/>
          </a:bodyPr>
          <a:lstStyle/>
          <a:p>
            <a:pPr algn="ctr"/>
            <a:r>
              <a:rPr lang="en-US" dirty="0"/>
              <a:t>Multiplicity of methods for transporting/storing</a:t>
            </a:r>
          </a:p>
        </p:txBody>
      </p:sp>
      <p:sp>
        <p:nvSpPr>
          <p:cNvPr id="19" name="TextBox 18"/>
          <p:cNvSpPr txBox="1"/>
          <p:nvPr/>
        </p:nvSpPr>
        <p:spPr>
          <a:xfrm rot="5400000">
            <a:off x="10428010" y="1708754"/>
            <a:ext cx="2186264" cy="1200329"/>
          </a:xfrm>
          <a:prstGeom prst="rect">
            <a:avLst/>
          </a:prstGeom>
          <a:noFill/>
        </p:spPr>
        <p:txBody>
          <a:bodyPr wrap="square" rtlCol="0">
            <a:spAutoFit/>
          </a:bodyPr>
          <a:lstStyle/>
          <a:p>
            <a:pPr algn="ctr"/>
            <a:r>
              <a:rPr lang="en-US" dirty="0"/>
              <a:t>Do I worry about how goods interact (e.g. coffee beans next to spices)</a:t>
            </a:r>
          </a:p>
        </p:txBody>
      </p:sp>
      <p:sp>
        <p:nvSpPr>
          <p:cNvPr id="22" name="TextBox 21"/>
          <p:cNvSpPr txBox="1"/>
          <p:nvPr/>
        </p:nvSpPr>
        <p:spPr>
          <a:xfrm rot="5400000">
            <a:off x="10176332" y="4470788"/>
            <a:ext cx="2477784" cy="1200329"/>
          </a:xfrm>
          <a:prstGeom prst="rect">
            <a:avLst/>
          </a:prstGeom>
          <a:noFill/>
        </p:spPr>
        <p:txBody>
          <a:bodyPr wrap="square" rtlCol="0">
            <a:spAutoFit/>
          </a:bodyPr>
          <a:lstStyle/>
          <a:p>
            <a:pPr algn="ctr"/>
            <a:r>
              <a:rPr lang="en-US" dirty="0"/>
              <a:t>Can I transport quickly and smoothly</a:t>
            </a:r>
          </a:p>
          <a:p>
            <a:pPr algn="ctr"/>
            <a:r>
              <a:rPr lang="en-US" dirty="0"/>
              <a:t>(e.g. from boat to train to truck)</a:t>
            </a:r>
          </a:p>
        </p:txBody>
      </p:sp>
      <p:sp>
        <p:nvSpPr>
          <p:cNvPr id="26" name="Title 1"/>
          <p:cNvSpPr>
            <a:spLocks noGrp="1"/>
          </p:cNvSpPr>
          <p:nvPr>
            <p:ph type="title"/>
          </p:nvPr>
        </p:nvSpPr>
        <p:spPr/>
        <p:txBody>
          <a:bodyPr>
            <a:normAutofit fontScale="90000"/>
          </a:bodyPr>
          <a:lstStyle/>
          <a:p>
            <a:r>
              <a:rPr lang="en-US" dirty="0"/>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…in between, can be loaded and unloaded, stacked, transported efficiently over long distances, and transferred from one mode of transport to another</a:t>
            </a:r>
            <a:endParaRPr lang="en-US" sz="1600" b="1" dirty="0">
              <a:solidFill>
                <a:schemeClr val="bg1"/>
              </a:solidFill>
            </a:endParaRP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 standard container that is loaded with virtually any goods, and stays sealed until it reaches final delivery.</a:t>
            </a:r>
            <a:endParaRPr lang="en-US" sz="1600" b="1" dirty="0">
              <a:solidFill>
                <a:schemeClr val="bg1"/>
              </a:solidFill>
            </a:endParaRP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7336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pic>
        <p:nvPicPr>
          <p:cNvPr id="1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8636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itle 1"/>
          <p:cNvSpPr>
            <a:spLocks noGrp="1"/>
          </p:cNvSpPr>
          <p:nvPr>
            <p:ph type="title"/>
          </p:nvPr>
        </p:nvSpPr>
        <p:spPr/>
        <p:txBody>
          <a:bodyPr>
            <a:normAutofit fontScale="90000"/>
          </a:bodyPr>
          <a:lstStyle/>
          <a:p>
            <a:r>
              <a:rPr lang="en-US" dirty="0"/>
              <a:t>This eliminated the NXN problem…</a:t>
            </a:r>
          </a:p>
        </p:txBody>
      </p:sp>
      <p:sp>
        <p:nvSpPr>
          <p:cNvPr id="2" name="Rectangle 1"/>
          <p:cNvSpPr/>
          <p:nvPr/>
        </p:nvSpPr>
        <p:spPr>
          <a:xfrm>
            <a:off x="2433702" y="1143464"/>
            <a:ext cx="9410711" cy="369332"/>
          </a:xfrm>
          <a:prstGeom prst="rect">
            <a:avLst/>
          </a:prstGeom>
          <a:solidFill>
            <a:schemeClr val="bg1"/>
          </a:solidFill>
        </p:spPr>
        <p:txBody>
          <a:bodyPr wrap="square">
            <a:spAutoFit/>
          </a:bodyPr>
          <a:lstStyle/>
          <a:p>
            <a:endParaRPr lang="en-US" dirty="0"/>
          </a:p>
        </p:txBody>
      </p:sp>
      <p:pic>
        <p:nvPicPr>
          <p:cNvPr id="2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97841"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0931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20785"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32257"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4372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5520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 name="Group 2"/>
          <p:cNvGrpSpPr/>
          <p:nvPr/>
        </p:nvGrpSpPr>
        <p:grpSpPr>
          <a:xfrm>
            <a:off x="2312644" y="4445866"/>
            <a:ext cx="7707525" cy="489275"/>
            <a:chOff x="2312644" y="4445866"/>
            <a:chExt cx="7707525" cy="489275"/>
          </a:xfrm>
        </p:grpSpPr>
        <p:pic>
          <p:nvPicPr>
            <p:cNvPr id="28"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6" name="Group 35"/>
          <p:cNvGrpSpPr/>
          <p:nvPr/>
        </p:nvGrpSpPr>
        <p:grpSpPr>
          <a:xfrm>
            <a:off x="2307386" y="3715390"/>
            <a:ext cx="7707525" cy="489275"/>
            <a:chOff x="2312644" y="4445866"/>
            <a:chExt cx="7707525" cy="489275"/>
          </a:xfrm>
        </p:grpSpPr>
        <p:pic>
          <p:nvPicPr>
            <p:cNvPr id="3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4" name="Group 43"/>
          <p:cNvGrpSpPr/>
          <p:nvPr/>
        </p:nvGrpSpPr>
        <p:grpSpPr>
          <a:xfrm>
            <a:off x="2302129" y="3016448"/>
            <a:ext cx="7707525" cy="489275"/>
            <a:chOff x="2312644" y="4445866"/>
            <a:chExt cx="7707525" cy="489275"/>
          </a:xfrm>
        </p:grpSpPr>
        <p:pic>
          <p:nvPicPr>
            <p:cNvPr id="45"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6"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8"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8" name="Group 57"/>
          <p:cNvGrpSpPr/>
          <p:nvPr/>
        </p:nvGrpSpPr>
        <p:grpSpPr>
          <a:xfrm>
            <a:off x="2286364" y="2259701"/>
            <a:ext cx="7707525" cy="489275"/>
            <a:chOff x="2312644" y="4445866"/>
            <a:chExt cx="7707525" cy="489275"/>
          </a:xfrm>
        </p:grpSpPr>
        <p:pic>
          <p:nvPicPr>
            <p:cNvPr id="5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6" name="Group 65"/>
          <p:cNvGrpSpPr/>
          <p:nvPr/>
        </p:nvGrpSpPr>
        <p:grpSpPr>
          <a:xfrm>
            <a:off x="2328405" y="1544992"/>
            <a:ext cx="7707525" cy="489275"/>
            <a:chOff x="2312644" y="4445866"/>
            <a:chExt cx="7707525" cy="489275"/>
          </a:xfrm>
        </p:grpSpPr>
        <p:pic>
          <p:nvPicPr>
            <p:cNvPr id="6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8"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98172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a:t>
            </a:r>
          </a:p>
        </p:txBody>
      </p:sp>
      <p:sp>
        <p:nvSpPr>
          <p:cNvPr id="3" name="Text Placeholder 2"/>
          <p:cNvSpPr>
            <a:spLocks noGrp="1"/>
          </p:cNvSpPr>
          <p:nvPr>
            <p:ph type="body" idx="1"/>
          </p:nvPr>
        </p:nvSpPr>
        <p:spPr/>
        <p:txBody>
          <a:bodyPr/>
          <a:lstStyle/>
          <a:p>
            <a:r>
              <a:rPr lang="en-US" dirty="0"/>
              <a:t>A running instance of an image</a:t>
            </a:r>
          </a:p>
          <a:p>
            <a:pPr lvl="1"/>
            <a:r>
              <a:rPr lang="en-US" dirty="0"/>
              <a:t>Writable layer on top of an image</a:t>
            </a:r>
          </a:p>
          <a:p>
            <a:r>
              <a:rPr lang="en-US" dirty="0"/>
              <a:t>Intended to be ephemeral</a:t>
            </a:r>
          </a:p>
          <a:p>
            <a:r>
              <a:rPr lang="en-US" dirty="0"/>
              <a:t>Can have * instances of an image running concurrently</a:t>
            </a:r>
          </a:p>
          <a:p>
            <a:endParaRPr lang="en-US" dirty="0"/>
          </a:p>
          <a:p>
            <a:endParaRPr lang="en-US" dirty="0"/>
          </a:p>
        </p:txBody>
      </p:sp>
    </p:spTree>
    <p:extLst>
      <p:ext uri="{BB962C8B-B14F-4D97-AF65-F5344CB8AC3E}">
        <p14:creationId xmlns:p14="http://schemas.microsoft.com/office/powerpoint/2010/main" val="2422398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and spawned an Intermodal Shipping Container Ecosystem</a:t>
            </a:r>
          </a:p>
        </p:txBody>
      </p:sp>
      <p:pic>
        <p:nvPicPr>
          <p:cNvPr id="3" name="Picture 2"/>
          <p:cNvPicPr>
            <a:picLocks noChangeAspect="1"/>
          </p:cNvPicPr>
          <p:nvPr/>
        </p:nvPicPr>
        <p:blipFill>
          <a:blip r:embed="rId3" cstate="print"/>
          <a:stretch>
            <a:fillRect/>
          </a:stretch>
        </p:blipFill>
        <p:spPr>
          <a:xfrm>
            <a:off x="5929884" y="1295260"/>
            <a:ext cx="5423916" cy="3122626"/>
          </a:xfrm>
          <a:prstGeom prst="rect">
            <a:avLst/>
          </a:prstGeom>
        </p:spPr>
      </p:pic>
      <p:pic>
        <p:nvPicPr>
          <p:cNvPr id="4" name="Picture 3"/>
          <p:cNvPicPr>
            <a:picLocks noChangeAspect="1"/>
          </p:cNvPicPr>
          <p:nvPr/>
        </p:nvPicPr>
        <p:blipFill rotWithShape="1">
          <a:blip r:embed="rId4" cstate="print"/>
          <a:srcRect t="2722"/>
          <a:stretch/>
        </p:blipFill>
        <p:spPr>
          <a:xfrm>
            <a:off x="318441" y="1292353"/>
            <a:ext cx="3897705" cy="3125533"/>
          </a:xfrm>
          <a:prstGeom prst="rect">
            <a:avLst/>
          </a:prstGeom>
        </p:spPr>
      </p:pic>
      <p:sp>
        <p:nvSpPr>
          <p:cNvPr id="5" name="Right Arrow 4"/>
          <p:cNvSpPr/>
          <p:nvPr/>
        </p:nvSpPr>
        <p:spPr>
          <a:xfrm>
            <a:off x="4425696" y="2450592"/>
            <a:ext cx="1085088" cy="51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95322" y="4525422"/>
            <a:ext cx="74691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90% of all cargo now shipped in a standard container</a:t>
            </a:r>
          </a:p>
          <a:p>
            <a:pPr marL="285750" indent="-285750">
              <a:buFont typeface="Arial" panose="020B0604020202020204" pitchFamily="34" charset="0"/>
              <a:buChar char="•"/>
            </a:pPr>
            <a:r>
              <a:rPr lang="en-US" dirty="0"/>
              <a:t>Order of magnitude reduction in cost and time to load and unload ships</a:t>
            </a:r>
          </a:p>
          <a:p>
            <a:pPr marL="285750" indent="-285750">
              <a:buFont typeface="Arial" panose="020B0604020202020204" pitchFamily="34" charset="0"/>
              <a:buChar char="•"/>
            </a:pPr>
            <a:r>
              <a:rPr lang="en-US" dirty="0"/>
              <a:t>Massive reduction in losses due to theft or damage</a:t>
            </a:r>
          </a:p>
          <a:p>
            <a:pPr marL="285750" indent="-285750">
              <a:buFont typeface="Arial" panose="020B0604020202020204" pitchFamily="34" charset="0"/>
              <a:buChar char="•"/>
            </a:pPr>
            <a:r>
              <a:rPr lang="en-US" dirty="0"/>
              <a:t>Huge reduction in freight cost as percent of final goods </a:t>
            </a:r>
            <a:r>
              <a:rPr lang="en-US" dirty="0">
                <a:sym typeface="Wingdings" panose="05000000000000000000" pitchFamily="2" charset="2"/>
              </a:rPr>
              <a:t>(from &gt;25% to &lt;3%)</a:t>
            </a:r>
            <a:endParaRPr lang="en-US" dirty="0"/>
          </a:p>
          <a:p>
            <a:pPr marL="285750" indent="-285750">
              <a:buFont typeface="Wingdings" panose="05000000000000000000" pitchFamily="2" charset="2"/>
              <a:buChar char="à"/>
            </a:pPr>
            <a:r>
              <a:rPr lang="en-US" dirty="0">
                <a:sym typeface="Wingdings" panose="05000000000000000000" pitchFamily="2" charset="2"/>
              </a:rPr>
              <a:t>massive globalizations </a:t>
            </a:r>
          </a:p>
          <a:p>
            <a:pPr marL="285750" indent="-285750">
              <a:buFont typeface="Arial" panose="020B0604020202020204" pitchFamily="34" charset="0"/>
              <a:buChar char="•"/>
            </a:pPr>
            <a:r>
              <a:rPr lang="en-US" dirty="0"/>
              <a:t>5000 ships deliver 200M containers per year</a:t>
            </a:r>
          </a:p>
        </p:txBody>
      </p:sp>
    </p:spTree>
    <p:extLst>
      <p:ext uri="{BB962C8B-B14F-4D97-AF65-F5344CB8AC3E}">
        <p14:creationId xmlns:p14="http://schemas.microsoft.com/office/powerpoint/2010/main" val="2453729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err="1"/>
              <a:t>Docker</a:t>
            </a:r>
            <a:r>
              <a:rPr lang="en-US" dirty="0"/>
              <a:t> is a shipping container system for code </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06435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a:t>Or…put more simply</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Operator: Configure Once, Run Anything</a:t>
            </a:r>
            <a:endParaRPr lang="en-US" sz="1600" b="1" dirty="0">
              <a:solidFill>
                <a:schemeClr val="bg1"/>
              </a:solidFill>
            </a:endParaRPr>
          </a:p>
        </p:txBody>
      </p:sp>
      <p:sp>
        <p:nvSpPr>
          <p:cNvPr id="79" name="Rectangle 78"/>
          <p:cNvSpPr/>
          <p:nvPr/>
        </p:nvSpPr>
        <p:spPr>
          <a:xfrm>
            <a:off x="847725" y="2585129"/>
            <a:ext cx="3004199"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Developer: Build Once, Run Anywhere (Finally)</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4276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p:txBody>
          <a:bodyPr>
            <a:normAutofit fontScale="90000"/>
          </a:bodyPr>
          <a:lstStyle/>
          <a:p>
            <a:r>
              <a:rPr lang="en-US" dirty="0" err="1"/>
              <a:t>Docker</a:t>
            </a:r>
            <a:r>
              <a:rPr lang="en-US" dirty="0"/>
              <a:t> solves the NXN problem </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902594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What is </a:t>
            </a:r>
            <a:r>
              <a:rPr lang="en-US" cap="all" dirty="0" err="1"/>
              <a:t>docker</a:t>
            </a:r>
            <a:endParaRPr lang="en-US" cap="all" dirty="0"/>
          </a:p>
        </p:txBody>
      </p:sp>
      <p:sp>
        <p:nvSpPr>
          <p:cNvPr id="6" name="Text Placeholder 5"/>
          <p:cNvSpPr>
            <a:spLocks noGrp="1"/>
          </p:cNvSpPr>
          <p:nvPr>
            <p:ph type="body" idx="1"/>
          </p:nvPr>
        </p:nvSpPr>
        <p:spPr>
          <a:xfrm>
            <a:off x="304800" y="1097280"/>
            <a:ext cx="11582400" cy="5079683"/>
          </a:xfrm>
        </p:spPr>
        <p:txBody>
          <a:bodyPr/>
          <a:lstStyle/>
          <a:p>
            <a:pPr marL="169329" indent="0">
              <a:lnSpc>
                <a:spcPct val="150000"/>
              </a:lnSpc>
              <a:buNone/>
            </a:pPr>
            <a:r>
              <a:rPr lang="en-US" kern="1200" dirty="0">
                <a:solidFill>
                  <a:schemeClr val="bg1"/>
                </a:solidFill>
              </a:rPr>
              <a:t>Docker is the world's leading software containerization platform</a:t>
            </a:r>
          </a:p>
          <a:p>
            <a:pPr marL="742939" lvl="1" indent="-285750">
              <a:lnSpc>
                <a:spcPct val="150000"/>
              </a:lnSpc>
              <a:buFont typeface="Arial" panose="020B0604020202020204" pitchFamily="34" charset="0"/>
              <a:buChar char="•"/>
            </a:pPr>
            <a:r>
              <a:rPr lang="en-US" dirty="0"/>
              <a:t>Lightweight</a:t>
            </a:r>
          </a:p>
          <a:p>
            <a:pPr marL="742939" lvl="1" indent="-285750">
              <a:lnSpc>
                <a:spcPct val="150000"/>
              </a:lnSpc>
              <a:buFont typeface="Arial" panose="020B0604020202020204" pitchFamily="34" charset="0"/>
              <a:buChar char="•"/>
            </a:pPr>
            <a:r>
              <a:rPr lang="en-US" dirty="0"/>
              <a:t>Open</a:t>
            </a:r>
          </a:p>
          <a:p>
            <a:pPr marL="742939" lvl="1" indent="-285750">
              <a:lnSpc>
                <a:spcPct val="150000"/>
              </a:lnSpc>
              <a:buFont typeface="Arial" panose="020B0604020202020204" pitchFamily="34" charset="0"/>
              <a:buChar char="•"/>
            </a:pPr>
            <a:r>
              <a:rPr lang="en-US" dirty="0"/>
              <a:t>Secure By Default</a:t>
            </a:r>
          </a:p>
          <a:p>
            <a:pPr>
              <a:lnSpc>
                <a:spcPct val="150000"/>
              </a:lnSpc>
            </a:pPr>
            <a:endParaRPr lang="en-US" kern="1200" dirty="0">
              <a:solidFill>
                <a:schemeClr val="bg1"/>
              </a:solidFill>
            </a:endParaRPr>
          </a:p>
          <a:p>
            <a:pPr>
              <a:lnSpc>
                <a:spcPct val="150000"/>
              </a:lnSpc>
            </a:pPr>
            <a:endParaRPr lang="en-US" dirty="0"/>
          </a:p>
        </p:txBody>
      </p:sp>
      <p:pic>
        <p:nvPicPr>
          <p:cNvPr id="4" name="Picture 3"/>
          <p:cNvPicPr>
            <a:picLocks noChangeAspect="1"/>
          </p:cNvPicPr>
          <p:nvPr/>
        </p:nvPicPr>
        <p:blipFill>
          <a:blip r:embed="rId3"/>
          <a:stretch>
            <a:fillRect/>
          </a:stretch>
        </p:blipFill>
        <p:spPr>
          <a:xfrm>
            <a:off x="221193" y="3743324"/>
            <a:ext cx="11500514" cy="2393316"/>
          </a:xfrm>
          <a:prstGeom prst="rect">
            <a:avLst/>
          </a:prstGeom>
        </p:spPr>
      </p:pic>
    </p:spTree>
    <p:extLst>
      <p:ext uri="{BB962C8B-B14F-4D97-AF65-F5344CB8AC3E}">
        <p14:creationId xmlns:p14="http://schemas.microsoft.com/office/powerpoint/2010/main" val="412146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283844"/>
            <a:ext cx="11582400" cy="639891"/>
          </a:xfrm>
        </p:spPr>
        <p:txBody>
          <a:bodyPr/>
          <a:lstStyle/>
          <a:p>
            <a:r>
              <a:rPr lang="en-US" cap="all" dirty="0"/>
              <a:t>VIRTUAL MACHINES vs CONTAINERS</a:t>
            </a:r>
            <a:br>
              <a:rPr lang="en-US" cap="all" dirty="0"/>
            </a:br>
            <a:endParaRPr lang="en-US" dirty="0"/>
          </a:p>
        </p:txBody>
      </p:sp>
      <p:graphicFrame>
        <p:nvGraphicFramePr>
          <p:cNvPr id="4" name="Object 3"/>
          <p:cNvGraphicFramePr>
            <a:graphicFrameLocks noChangeAspect="1"/>
          </p:cNvGraphicFramePr>
          <p:nvPr>
            <p:extLst/>
          </p:nvPr>
        </p:nvGraphicFramePr>
        <p:xfrm>
          <a:off x="225401" y="1512888"/>
          <a:ext cx="11734985" cy="4197032"/>
        </p:xfrm>
        <a:graphic>
          <a:graphicData uri="http://schemas.openxmlformats.org/presentationml/2006/ole">
            <mc:AlternateContent xmlns:mc="http://schemas.openxmlformats.org/markup-compatibility/2006">
              <mc:Choice xmlns:v="urn:schemas-microsoft-com:vml" Requires="v">
                <p:oleObj spid="_x0000_s14343" name="Bitmap Image" r:id="rId4" imgW="10706040" imgH="3828960" progId="Paint.Picture">
                  <p:embed/>
                </p:oleObj>
              </mc:Choice>
              <mc:Fallback>
                <p:oleObj name="Bitmap Image" r:id="rId4" imgW="10706040" imgH="3828960" progId="Paint.Picture">
                  <p:embed/>
                  <p:pic>
                    <p:nvPicPr>
                      <p:cNvPr id="4" name="Object 3"/>
                      <p:cNvPicPr/>
                      <p:nvPr/>
                    </p:nvPicPr>
                    <p:blipFill>
                      <a:blip r:embed="rId5"/>
                      <a:stretch>
                        <a:fillRect/>
                      </a:stretch>
                    </p:blipFill>
                    <p:spPr>
                      <a:xfrm>
                        <a:off x="225401" y="1512888"/>
                        <a:ext cx="11734985" cy="4197032"/>
                      </a:xfrm>
                      <a:prstGeom prst="rect">
                        <a:avLst/>
                      </a:prstGeom>
                    </p:spPr>
                  </p:pic>
                </p:oleObj>
              </mc:Fallback>
            </mc:AlternateContent>
          </a:graphicData>
        </a:graphic>
      </p:graphicFrame>
    </p:spTree>
    <p:extLst>
      <p:ext uri="{BB962C8B-B14F-4D97-AF65-F5344CB8AC3E}">
        <p14:creationId xmlns:p14="http://schemas.microsoft.com/office/powerpoint/2010/main" val="2259572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BUILD BETTER SOFTWARE</a:t>
            </a:r>
            <a:br>
              <a:rPr lang="en-US" cap="all" dirty="0"/>
            </a:br>
            <a:endParaRPr lang="en-US" dirty="0"/>
          </a:p>
        </p:txBody>
      </p:sp>
      <p:sp>
        <p:nvSpPr>
          <p:cNvPr id="4" name="Text Placeholder 3"/>
          <p:cNvSpPr>
            <a:spLocks noGrp="1"/>
          </p:cNvSpPr>
          <p:nvPr>
            <p:ph type="body" idx="1"/>
          </p:nvPr>
        </p:nvSpPr>
        <p:spPr/>
        <p:txBody>
          <a:bodyPr/>
          <a:lstStyle/>
          <a:p>
            <a:pPr marL="169329" indent="0">
              <a:lnSpc>
                <a:spcPct val="150000"/>
              </a:lnSpc>
              <a:buNone/>
            </a:pPr>
            <a:r>
              <a:rPr lang="en-US" dirty="0"/>
              <a:t>Skip the setup and maintenance of development environments and language-specific tooling. </a:t>
            </a:r>
          </a:p>
          <a:p>
            <a:pPr marL="914389" lvl="1" indent="-457200">
              <a:lnSpc>
                <a:spcPct val="150000"/>
              </a:lnSpc>
              <a:buFont typeface="Arial" panose="020B0604020202020204" pitchFamily="34" charset="0"/>
              <a:buChar char="•"/>
            </a:pPr>
            <a:r>
              <a:rPr lang="en-US" dirty="0"/>
              <a:t>Accelerate Developers</a:t>
            </a:r>
          </a:p>
          <a:p>
            <a:pPr marL="914389" lvl="1" indent="-457200">
              <a:lnSpc>
                <a:spcPct val="150000"/>
              </a:lnSpc>
              <a:buFont typeface="Arial" panose="020B0604020202020204" pitchFamily="34" charset="0"/>
              <a:buChar char="•"/>
            </a:pPr>
            <a:r>
              <a:rPr lang="en-US" dirty="0"/>
              <a:t>Empower Creativity</a:t>
            </a:r>
          </a:p>
          <a:p>
            <a:pPr marL="914389" lvl="1" indent="-457200">
              <a:lnSpc>
                <a:spcPct val="150000"/>
              </a:lnSpc>
              <a:buFont typeface="Arial" panose="020B0604020202020204" pitchFamily="34" charset="0"/>
              <a:buChar char="•"/>
            </a:pPr>
            <a:r>
              <a:rPr lang="en-US" dirty="0"/>
              <a:t>Eliminate Environment Inconsistencies</a:t>
            </a:r>
          </a:p>
        </p:txBody>
      </p:sp>
    </p:spTree>
    <p:extLst>
      <p:ext uri="{BB962C8B-B14F-4D97-AF65-F5344CB8AC3E}">
        <p14:creationId xmlns:p14="http://schemas.microsoft.com/office/powerpoint/2010/main" val="2057245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cap="all" dirty="0"/>
              <a:t>SHARE AND COLLABORATE</a:t>
            </a:r>
            <a:br>
              <a:rPr lang="en-US" cap="all" dirty="0"/>
            </a:br>
            <a:endParaRPr lang="en-US" dirty="0"/>
          </a:p>
        </p:txBody>
      </p:sp>
      <p:sp>
        <p:nvSpPr>
          <p:cNvPr id="3" name="Text Placeholder 2"/>
          <p:cNvSpPr>
            <a:spLocks noGrp="1"/>
          </p:cNvSpPr>
          <p:nvPr>
            <p:ph type="body" idx="1"/>
          </p:nvPr>
        </p:nvSpPr>
        <p:spPr/>
        <p:txBody>
          <a:bodyPr/>
          <a:lstStyle/>
          <a:p>
            <a:pPr marL="169329" indent="0">
              <a:lnSpc>
                <a:spcPct val="150000"/>
              </a:lnSpc>
              <a:buNone/>
            </a:pPr>
            <a:r>
              <a:rPr lang="en-US" dirty="0"/>
              <a:t>Docker creates a common framework for developers and sysadmins to work together on distributed applications</a:t>
            </a:r>
          </a:p>
          <a:p>
            <a:pPr marL="914389" lvl="1" indent="-457200">
              <a:lnSpc>
                <a:spcPct val="150000"/>
              </a:lnSpc>
              <a:buFont typeface="Arial" panose="020B0604020202020204" pitchFamily="34" charset="0"/>
              <a:buChar char="•"/>
            </a:pPr>
            <a:r>
              <a:rPr lang="en-US" dirty="0"/>
              <a:t>Easy Content Distribution</a:t>
            </a:r>
          </a:p>
          <a:p>
            <a:pPr marL="914389" lvl="1" indent="-457200">
              <a:lnSpc>
                <a:spcPct val="150000"/>
              </a:lnSpc>
              <a:buFont typeface="Arial" panose="020B0604020202020204" pitchFamily="34" charset="0"/>
              <a:buChar char="•"/>
            </a:pPr>
            <a:r>
              <a:rPr lang="en-US" dirty="0"/>
              <a:t>Share Content (Automatically)</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054745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SHIP SOFTWARE FASTER AND AT SCALE</a:t>
            </a:r>
            <a:br>
              <a:rPr lang="en-US" cap="all" dirty="0"/>
            </a:br>
            <a:endParaRPr lang="en-US" dirty="0"/>
          </a:p>
        </p:txBody>
      </p:sp>
      <p:sp>
        <p:nvSpPr>
          <p:cNvPr id="3" name="Text Placeholder 2"/>
          <p:cNvSpPr>
            <a:spLocks noGrp="1"/>
          </p:cNvSpPr>
          <p:nvPr>
            <p:ph type="body" idx="1"/>
          </p:nvPr>
        </p:nvSpPr>
        <p:spPr/>
        <p:txBody>
          <a:bodyPr/>
          <a:lstStyle/>
          <a:p>
            <a:pPr marL="169329" indent="0">
              <a:lnSpc>
                <a:spcPct val="150000"/>
              </a:lnSpc>
              <a:buNone/>
            </a:pPr>
            <a:r>
              <a:rPr lang="en-US" dirty="0"/>
              <a:t>Docker allows you to dynamically change your application -- from adding new capabilities, to quickly changing problem areas.</a:t>
            </a:r>
          </a:p>
          <a:p>
            <a:pPr marL="914389" lvl="1" indent="-457200">
              <a:lnSpc>
                <a:spcPct val="150000"/>
              </a:lnSpc>
              <a:buFont typeface="Arial" panose="020B0604020202020204" pitchFamily="34" charset="0"/>
              <a:buChar char="•"/>
            </a:pPr>
            <a:r>
              <a:rPr lang="en-US" dirty="0"/>
              <a:t>Ship 7X More</a:t>
            </a:r>
          </a:p>
          <a:p>
            <a:pPr marL="914389" lvl="1" indent="-457200">
              <a:lnSpc>
                <a:spcPct val="150000"/>
              </a:lnSpc>
              <a:buFont typeface="Arial" panose="020B0604020202020204" pitchFamily="34" charset="0"/>
              <a:buChar char="•"/>
            </a:pPr>
            <a:r>
              <a:rPr lang="en-US" dirty="0"/>
              <a:t>Quickly Scale</a:t>
            </a:r>
          </a:p>
        </p:txBody>
      </p:sp>
    </p:spTree>
    <p:extLst>
      <p:ext uri="{BB962C8B-B14F-4D97-AF65-F5344CB8AC3E}">
        <p14:creationId xmlns:p14="http://schemas.microsoft.com/office/powerpoint/2010/main" val="3394904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1" y="0"/>
            <a:ext cx="12244663" cy="6857027"/>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1276866" y="6325811"/>
            <a:ext cx="580317" cy="342351"/>
          </a:xfrm>
          <a:prstGeom prst="rect">
            <a:avLst/>
          </a:prstGeom>
          <a:noFill/>
          <a:ln>
            <a:noFill/>
          </a:ln>
        </p:spPr>
      </p:pic>
    </p:spTree>
    <p:extLst>
      <p:ext uri="{BB962C8B-B14F-4D97-AF65-F5344CB8AC3E}">
        <p14:creationId xmlns:p14="http://schemas.microsoft.com/office/powerpoint/2010/main" val="138508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Layers</a:t>
            </a:r>
          </a:p>
        </p:txBody>
      </p:sp>
      <p:sp>
        <p:nvSpPr>
          <p:cNvPr id="3" name="Text Placeholder 2"/>
          <p:cNvSpPr>
            <a:spLocks noGrp="1"/>
          </p:cNvSpPr>
          <p:nvPr>
            <p:ph type="body" idx="2"/>
          </p:nvPr>
        </p:nvSpPr>
        <p:spPr/>
        <p:txBody>
          <a:bodyPr/>
          <a:lstStyle/>
          <a:p>
            <a:endParaRPr lang="en-US"/>
          </a:p>
        </p:txBody>
      </p:sp>
    </p:spTree>
    <p:extLst>
      <p:ext uri="{BB962C8B-B14F-4D97-AF65-F5344CB8AC3E}">
        <p14:creationId xmlns:p14="http://schemas.microsoft.com/office/powerpoint/2010/main" val="232840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Text Placeholder 4"/>
          <p:cNvSpPr>
            <a:spLocks noGrp="1"/>
          </p:cNvSpPr>
          <p:nvPr>
            <p:ph type="body" idx="1"/>
          </p:nvPr>
        </p:nvSpPr>
        <p:spPr/>
        <p:txBody>
          <a:bodyPr/>
          <a:lstStyle/>
          <a:p>
            <a:pPr>
              <a:lnSpc>
                <a:spcPct val="150000"/>
              </a:lnSpc>
            </a:pPr>
            <a:r>
              <a:rPr lang="en-US" dirty="0"/>
              <a:t>Each image consists of a series of layers</a:t>
            </a:r>
          </a:p>
          <a:p>
            <a:pPr>
              <a:lnSpc>
                <a:spcPct val="150000"/>
              </a:lnSpc>
            </a:pPr>
            <a:r>
              <a:rPr lang="en-US" dirty="0"/>
              <a:t>Union file systems allows common layers to be shared between images and containers</a:t>
            </a:r>
          </a:p>
          <a:p>
            <a:pPr>
              <a:lnSpc>
                <a:spcPct val="150000"/>
              </a:lnSpc>
            </a:pPr>
            <a:r>
              <a:rPr lang="en-US" dirty="0"/>
              <a:t>One of the reasons Docker is so lightweight</a:t>
            </a:r>
          </a:p>
          <a:p>
            <a:pPr>
              <a:lnSpc>
                <a:spcPct val="150000"/>
              </a:lnSpc>
            </a:pPr>
            <a:endParaRPr lang="en-US" dirty="0"/>
          </a:p>
        </p:txBody>
      </p:sp>
    </p:spTree>
    <p:extLst>
      <p:ext uri="{BB962C8B-B14F-4D97-AF65-F5344CB8AC3E}">
        <p14:creationId xmlns:p14="http://schemas.microsoft.com/office/powerpoint/2010/main" val="568840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Rectangle 4"/>
          <p:cNvSpPr/>
          <p:nvPr/>
        </p:nvSpPr>
        <p:spPr>
          <a:xfrm>
            <a:off x="1280160" y="5408023"/>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Nano Server (10.0.14393.693)</a:t>
            </a:r>
          </a:p>
        </p:txBody>
      </p:sp>
      <p:sp>
        <p:nvSpPr>
          <p:cNvPr id="6" name="Rectangle 5"/>
          <p:cNvSpPr/>
          <p:nvPr/>
        </p:nvSpPr>
        <p:spPr>
          <a:xfrm>
            <a:off x="8164287" y="5408023"/>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Ubuntu 16.04</a:t>
            </a:r>
          </a:p>
        </p:txBody>
      </p:sp>
      <p:sp>
        <p:nvSpPr>
          <p:cNvPr id="9" name="Rectangle 8"/>
          <p:cNvSpPr/>
          <p:nvPr/>
        </p:nvSpPr>
        <p:spPr>
          <a:xfrm>
            <a:off x="1280160" y="4646021"/>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1" name="Rectangle 10"/>
          <p:cNvSpPr/>
          <p:nvPr/>
        </p:nvSpPr>
        <p:spPr>
          <a:xfrm>
            <a:off x="8164287" y="392973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2" name="Rectangle 11"/>
          <p:cNvSpPr/>
          <p:nvPr/>
        </p:nvSpPr>
        <p:spPr>
          <a:xfrm>
            <a:off x="1280160" y="3929735"/>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SDK</a:t>
            </a:r>
          </a:p>
        </p:txBody>
      </p:sp>
      <p:sp>
        <p:nvSpPr>
          <p:cNvPr id="13" name="Rectangle 12"/>
          <p:cNvSpPr/>
          <p:nvPr/>
        </p:nvSpPr>
        <p:spPr>
          <a:xfrm>
            <a:off x="3605349" y="3929735"/>
            <a:ext cx="4506685" cy="648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4" name="Rectangle 13"/>
          <p:cNvSpPr/>
          <p:nvPr/>
        </p:nvSpPr>
        <p:spPr>
          <a:xfrm>
            <a:off x="8164287" y="4646021"/>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5" name="Rectangle 14"/>
          <p:cNvSpPr/>
          <p:nvPr/>
        </p:nvSpPr>
        <p:spPr>
          <a:xfrm>
            <a:off x="1280160" y="3217798"/>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source</a:t>
            </a:r>
          </a:p>
        </p:txBody>
      </p:sp>
      <p:sp>
        <p:nvSpPr>
          <p:cNvPr id="16" name="Rectangle 15"/>
          <p:cNvSpPr/>
          <p:nvPr/>
        </p:nvSpPr>
        <p:spPr>
          <a:xfrm>
            <a:off x="1280160" y="2501512"/>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7" name="Rectangle 16"/>
          <p:cNvSpPr/>
          <p:nvPr/>
        </p:nvSpPr>
        <p:spPr>
          <a:xfrm>
            <a:off x="3605349" y="321562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whalesay</a:t>
            </a:r>
            <a:r>
              <a:rPr lang="en-US" dirty="0"/>
              <a:t> binaries</a:t>
            </a:r>
          </a:p>
        </p:txBody>
      </p:sp>
      <p:sp>
        <p:nvSpPr>
          <p:cNvPr id="18" name="Rectangle 17"/>
          <p:cNvSpPr/>
          <p:nvPr/>
        </p:nvSpPr>
        <p:spPr>
          <a:xfrm>
            <a:off x="1280160" y="180005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1</a:t>
            </a:r>
          </a:p>
        </p:txBody>
      </p:sp>
      <p:sp>
        <p:nvSpPr>
          <p:cNvPr id="19" name="Rectangle 18"/>
          <p:cNvSpPr/>
          <p:nvPr/>
        </p:nvSpPr>
        <p:spPr>
          <a:xfrm>
            <a:off x="3605349" y="2512009"/>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2</a:t>
            </a:r>
          </a:p>
        </p:txBody>
      </p:sp>
      <p:sp>
        <p:nvSpPr>
          <p:cNvPr id="20" name="Rectangle 19"/>
          <p:cNvSpPr/>
          <p:nvPr/>
        </p:nvSpPr>
        <p:spPr>
          <a:xfrm>
            <a:off x="5878286" y="321562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3</a:t>
            </a:r>
          </a:p>
        </p:txBody>
      </p:sp>
      <p:sp>
        <p:nvSpPr>
          <p:cNvPr id="21" name="Rectangle 20"/>
          <p:cNvSpPr/>
          <p:nvPr/>
        </p:nvSpPr>
        <p:spPr>
          <a:xfrm>
            <a:off x="8151223" y="3215621"/>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4</a:t>
            </a:r>
          </a:p>
        </p:txBody>
      </p:sp>
    </p:spTree>
    <p:extLst>
      <p:ext uri="{BB962C8B-B14F-4D97-AF65-F5344CB8AC3E}">
        <p14:creationId xmlns:p14="http://schemas.microsoft.com/office/powerpoint/2010/main" val="351067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Dockerfile</a:t>
            </a:r>
          </a:p>
        </p:txBody>
      </p:sp>
      <p:sp>
        <p:nvSpPr>
          <p:cNvPr id="5" name="Text Placeholder 4"/>
          <p:cNvSpPr>
            <a:spLocks noGrp="1"/>
          </p:cNvSpPr>
          <p:nvPr>
            <p:ph type="body" idx="1"/>
          </p:nvPr>
        </p:nvSpPr>
        <p:spPr/>
        <p:txBody>
          <a:bodyPr/>
          <a:lstStyle/>
          <a:p>
            <a:r>
              <a:rPr lang="en-US" dirty="0"/>
              <a:t>Dockerfile is the set of instructions that define the image.</a:t>
            </a:r>
          </a:p>
          <a:p>
            <a:r>
              <a:rPr lang="en-US" dirty="0"/>
              <a:t>Every image starts from a base image. The base image is defined using the FROM keyword in the </a:t>
            </a:r>
            <a:r>
              <a:rPr lang="en-US" dirty="0" err="1"/>
              <a:t>dockerfile</a:t>
            </a:r>
            <a:r>
              <a:rPr lang="en-US" dirty="0"/>
              <a:t>.</a:t>
            </a:r>
          </a:p>
          <a:p>
            <a:r>
              <a:rPr lang="en-US" dirty="0"/>
              <a:t>Each instruction creates a new layer in the image. </a:t>
            </a:r>
          </a:p>
          <a:p>
            <a:r>
              <a:rPr lang="en-US" dirty="0"/>
              <a:t>Building a Dockerfile executes the instructions to produce an image.</a:t>
            </a:r>
          </a:p>
          <a:p>
            <a:endParaRPr lang="en-US" dirty="0"/>
          </a:p>
        </p:txBody>
      </p:sp>
    </p:spTree>
    <p:extLst>
      <p:ext uri="{BB962C8B-B14F-4D97-AF65-F5344CB8AC3E}">
        <p14:creationId xmlns:p14="http://schemas.microsoft.com/office/powerpoint/2010/main" val="977880531"/>
      </p:ext>
    </p:extLst>
  </p:cSld>
  <p:clrMapOvr>
    <a:masterClrMapping/>
  </p:clrMapOvr>
</p:sld>
</file>

<file path=ppt/theme/theme1.xml><?xml version="1.0" encoding="utf-8"?>
<a:theme xmlns:a="http://schemas.openxmlformats.org/drawingml/2006/main" name="Docker 2016">
  <a:themeElements>
    <a:clrScheme name="Custom 1">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C00000"/>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2144</TotalTime>
  <Words>3434</Words>
  <Application>Microsoft Office PowerPoint</Application>
  <PresentationFormat>Widescreen</PresentationFormat>
  <Paragraphs>642</Paragraphs>
  <Slides>59</Slides>
  <Notes>59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Arial</vt:lpstr>
      <vt:lpstr>Cabin</vt:lpstr>
      <vt:lpstr>Calibri</vt:lpstr>
      <vt:lpstr>Consolas</vt:lpstr>
      <vt:lpstr>Gill Sans</vt:lpstr>
      <vt:lpstr>Noto Sans Symbols</vt:lpstr>
      <vt:lpstr>Wingdings</vt:lpstr>
      <vt:lpstr>ヒラギノ角ゴ ProN W3</vt:lpstr>
      <vt:lpstr>Docker 2016</vt:lpstr>
      <vt:lpstr>Bitmap Image</vt:lpstr>
      <vt:lpstr>PowerPoint Presentation</vt:lpstr>
      <vt:lpstr>Overview</vt:lpstr>
      <vt:lpstr>PowerPoint Presentation</vt:lpstr>
      <vt:lpstr>Image</vt:lpstr>
      <vt:lpstr>Container</vt:lpstr>
      <vt:lpstr>PowerPoint Presentation</vt:lpstr>
      <vt:lpstr>Docker Layers</vt:lpstr>
      <vt:lpstr>Docker Layers</vt:lpstr>
      <vt:lpstr>Dockerfile</vt:lpstr>
      <vt:lpstr>Docker history</vt:lpstr>
      <vt:lpstr>Layer Optimization Problem</vt:lpstr>
      <vt:lpstr>Any Better?</vt:lpstr>
      <vt:lpstr>Solution</vt:lpstr>
      <vt:lpstr>Build Layer Caching</vt:lpstr>
      <vt:lpstr>What is wrong?</vt:lpstr>
      <vt:lpstr>Solution</vt:lpstr>
      <vt:lpstr>PowerPoint Presentation</vt:lpstr>
      <vt:lpstr>What are they?</vt:lpstr>
      <vt:lpstr>Not all images are tagged </vt:lpstr>
      <vt:lpstr>Clean them up</vt:lpstr>
      <vt:lpstr>PowerPoint Presentation</vt:lpstr>
      <vt:lpstr>Docker Hub / Docker Store</vt:lpstr>
      <vt:lpstr>Usage</vt:lpstr>
      <vt:lpstr>PowerPoint Presentation</vt:lpstr>
      <vt:lpstr>What about data persistence?</vt:lpstr>
      <vt:lpstr>Types</vt:lpstr>
      <vt:lpstr>PowerPoint Presentation</vt:lpstr>
      <vt:lpstr>Dockerfile.build </vt:lpstr>
      <vt:lpstr>Dockerfile </vt:lpstr>
      <vt:lpstr>Bridge the Dockerfiles </vt:lpstr>
      <vt:lpstr>Multi-stage Dockerfile </vt:lpstr>
      <vt:lpstr>Multi-Stage Dockerfile Details</vt:lpstr>
      <vt:lpstr>Cross Platform Scenario</vt:lpstr>
      <vt:lpstr>Multiple Machine Option </vt:lpstr>
      <vt:lpstr>Multi-Stage Dockerfile Option</vt:lpstr>
      <vt:lpstr>Specifics</vt:lpstr>
      <vt:lpstr>PowerPoint Presentation</vt:lpstr>
      <vt:lpstr>Problem</vt:lpstr>
      <vt:lpstr>Solution</vt:lpstr>
      <vt:lpstr>PowerPoint Presentation</vt:lpstr>
      <vt:lpstr>Market View: Evolution of IT</vt:lpstr>
      <vt:lpstr>Challenges</vt:lpstr>
      <vt:lpstr>The Challenge</vt:lpstr>
      <vt:lpstr>Results in N X N compatibility nightmare</vt:lpstr>
      <vt:lpstr>PowerPoint Presentation</vt:lpstr>
      <vt:lpstr>Cargo Transportation Pre-1960</vt:lpstr>
      <vt:lpstr>NxN Matrix</vt:lpstr>
      <vt:lpstr>Solution: Intermodal Shipping Container</vt:lpstr>
      <vt:lpstr>This eliminated the NXN problem…</vt:lpstr>
      <vt:lpstr>and spawned an Intermodal Shipping Container Ecosystem</vt:lpstr>
      <vt:lpstr>Docker is a shipping container system for code </vt:lpstr>
      <vt:lpstr>Or…put more simply</vt:lpstr>
      <vt:lpstr>Docker solves the NXN problem </vt:lpstr>
      <vt:lpstr>What is docker</vt:lpstr>
      <vt:lpstr>VIRTUAL MACHINES vs CONTAINERS </vt:lpstr>
      <vt:lpstr>BUILD BETTER SOFTWARE </vt:lpstr>
      <vt:lpstr>SHARE AND COLLABORATE </vt:lpstr>
      <vt:lpstr>SHIP SOFTWARE FASTER AND AT SCALE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Michael Simons (.NET)</cp:lastModifiedBy>
  <cp:revision>89</cp:revision>
  <dcterms:created xsi:type="dcterms:W3CDTF">2017-01-21T19:06:17Z</dcterms:created>
  <dcterms:modified xsi:type="dcterms:W3CDTF">2017-08-31T11:51:32Z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msimons@microsoft.com</vt:lpwstr>
  </property>
  <property fmtid="{D5CDD505-2E9C-101B-9397-08002B2CF9AE}" pid="6" name="MSIP_Label_f42aa342-8706-4288-bd11-ebb85995028c_SetDate">
    <vt:lpwstr>2017-08-30T23:35:27.6616339-05:00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